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2"/>
  </p:notesMasterIdLst>
  <p:sldIdLst>
    <p:sldId id="256" r:id="rId5"/>
    <p:sldId id="257" r:id="rId6"/>
    <p:sldId id="258" r:id="rId7"/>
    <p:sldId id="259" r:id="rId8"/>
    <p:sldId id="260" r:id="rId9"/>
    <p:sldId id="261" r:id="rId10"/>
    <p:sldId id="26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12" r:id="rId53"/>
    <p:sldId id="305" r:id="rId54"/>
    <p:sldId id="306" r:id="rId55"/>
    <p:sldId id="307" r:id="rId56"/>
    <p:sldId id="308" r:id="rId57"/>
    <p:sldId id="309" r:id="rId58"/>
    <p:sldId id="320" r:id="rId59"/>
    <p:sldId id="310" r:id="rId60"/>
    <p:sldId id="311" r:id="rId61"/>
    <p:sldId id="317" r:id="rId62"/>
    <p:sldId id="313" r:id="rId63"/>
    <p:sldId id="314" r:id="rId64"/>
    <p:sldId id="315" r:id="rId65"/>
    <p:sldId id="316" r:id="rId66"/>
    <p:sldId id="318" r:id="rId67"/>
    <p:sldId id="330" r:id="rId68"/>
    <p:sldId id="331" r:id="rId69"/>
    <p:sldId id="332" r:id="rId70"/>
    <p:sldId id="319" r:id="rId71"/>
    <p:sldId id="321" r:id="rId72"/>
    <p:sldId id="322" r:id="rId73"/>
    <p:sldId id="323" r:id="rId74"/>
    <p:sldId id="324" r:id="rId75"/>
    <p:sldId id="325" r:id="rId76"/>
    <p:sldId id="326" r:id="rId77"/>
    <p:sldId id="327" r:id="rId78"/>
    <p:sldId id="328" r:id="rId79"/>
    <p:sldId id="352" r:id="rId80"/>
    <p:sldId id="342" r:id="rId81"/>
    <p:sldId id="343" r:id="rId82"/>
    <p:sldId id="344" r:id="rId83"/>
    <p:sldId id="345" r:id="rId84"/>
    <p:sldId id="333" r:id="rId85"/>
    <p:sldId id="335" r:id="rId86"/>
    <p:sldId id="336" r:id="rId87"/>
    <p:sldId id="337" r:id="rId88"/>
    <p:sldId id="338" r:id="rId89"/>
    <p:sldId id="339" r:id="rId90"/>
    <p:sldId id="340" r:id="rId91"/>
    <p:sldId id="341" r:id="rId92"/>
    <p:sldId id="353" r:id="rId93"/>
    <p:sldId id="354" r:id="rId94"/>
    <p:sldId id="355" r:id="rId95"/>
    <p:sldId id="361" r:id="rId96"/>
    <p:sldId id="362" r:id="rId97"/>
    <p:sldId id="356" r:id="rId98"/>
    <p:sldId id="357" r:id="rId99"/>
    <p:sldId id="358" r:id="rId100"/>
    <p:sldId id="360" r:id="rId101"/>
    <p:sldId id="374" r:id="rId102"/>
    <p:sldId id="375" r:id="rId103"/>
    <p:sldId id="371" r:id="rId104"/>
    <p:sldId id="380" r:id="rId105"/>
    <p:sldId id="378" r:id="rId106"/>
    <p:sldId id="379" r:id="rId107"/>
    <p:sldId id="377" r:id="rId108"/>
    <p:sldId id="382" r:id="rId109"/>
    <p:sldId id="389" r:id="rId110"/>
    <p:sldId id="390" r:id="rId111"/>
    <p:sldId id="388" r:id="rId112"/>
    <p:sldId id="383" r:id="rId113"/>
    <p:sldId id="391" r:id="rId114"/>
    <p:sldId id="384" r:id="rId115"/>
    <p:sldId id="385" r:id="rId116"/>
    <p:sldId id="386" r:id="rId117"/>
    <p:sldId id="347" r:id="rId118"/>
    <p:sldId id="346" r:id="rId119"/>
    <p:sldId id="348" r:id="rId120"/>
    <p:sldId id="349" r:id="rId121"/>
    <p:sldId id="350" r:id="rId122"/>
    <p:sldId id="351" r:id="rId123"/>
    <p:sldId id="366" r:id="rId124"/>
    <p:sldId id="367" r:id="rId125"/>
    <p:sldId id="368" r:id="rId126"/>
    <p:sldId id="369" r:id="rId127"/>
    <p:sldId id="370" r:id="rId128"/>
    <p:sldId id="363" r:id="rId129"/>
    <p:sldId id="364" r:id="rId130"/>
    <p:sldId id="365"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7357F4-929B-F468-6E5E-A2CF4F1D5068}" v="1" dt="2025-03-18T15:35:03.206"/>
    <p1510:client id="{D4999A70-A6D4-BEDD-45C5-741F8A2EC08B}" v="11" dt="2025-03-18T14:44:02.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GADALA BINDHU SRI HARSHINI - 123109999 - MITBLR" userId="S::pagadala.mitblr2023@learner.manipal.edu::999ace02-2860-4208-86ac-12e325a1e381" providerId="AD" clId="Web-{D91DAAC5-B2CC-A76D-D4F1-06BE0E955A68}"/>
    <pc:docChg chg="modSld">
      <pc:chgData name="PAGADALA BINDHU SRI HARSHINI - 123109999 - MITBLR" userId="S::pagadala.mitblr2023@learner.manipal.edu::999ace02-2860-4208-86ac-12e325a1e381" providerId="AD" clId="Web-{D91DAAC5-B2CC-A76D-D4F1-06BE0E955A68}" dt="2025-02-25T17:34:58.598" v="5"/>
      <pc:docMkLst>
        <pc:docMk/>
      </pc:docMkLst>
      <pc:sldChg chg="modSp">
        <pc:chgData name="PAGADALA BINDHU SRI HARSHINI - 123109999 - MITBLR" userId="S::pagadala.mitblr2023@learner.manipal.edu::999ace02-2860-4208-86ac-12e325a1e381" providerId="AD" clId="Web-{D91DAAC5-B2CC-A76D-D4F1-06BE0E955A68}" dt="2025-02-25T13:11:40.720" v="0" actId="1076"/>
        <pc:sldMkLst>
          <pc:docMk/>
          <pc:sldMk cId="3501920425" sldId="264"/>
        </pc:sldMkLst>
        <pc:picChg chg="mod">
          <ac:chgData name="PAGADALA BINDHU SRI HARSHINI - 123109999 - MITBLR" userId="S::pagadala.mitblr2023@learner.manipal.edu::999ace02-2860-4208-86ac-12e325a1e381" providerId="AD" clId="Web-{D91DAAC5-B2CC-A76D-D4F1-06BE0E955A68}" dt="2025-02-25T13:11:40.720" v="0" actId="1076"/>
          <ac:picMkLst>
            <pc:docMk/>
            <pc:sldMk cId="3501920425" sldId="264"/>
            <ac:picMk id="5" creationId="{18856C47-FCC0-939E-5579-C6D9F154DBEC}"/>
          </ac:picMkLst>
        </pc:picChg>
      </pc:sldChg>
      <pc:sldChg chg="modSp">
        <pc:chgData name="PAGADALA BINDHU SRI HARSHINI - 123109999 - MITBLR" userId="S::pagadala.mitblr2023@learner.manipal.edu::999ace02-2860-4208-86ac-12e325a1e381" providerId="AD" clId="Web-{D91DAAC5-B2CC-A76D-D4F1-06BE0E955A68}" dt="2025-02-25T17:34:58.598" v="5"/>
        <pc:sldMkLst>
          <pc:docMk/>
          <pc:sldMk cId="2990790752" sldId="343"/>
        </pc:sldMkLst>
        <pc:picChg chg="mod modCrop">
          <ac:chgData name="PAGADALA BINDHU SRI HARSHINI - 123109999 - MITBLR" userId="S::pagadala.mitblr2023@learner.manipal.edu::999ace02-2860-4208-86ac-12e325a1e381" providerId="AD" clId="Web-{D91DAAC5-B2CC-A76D-D4F1-06BE0E955A68}" dt="2025-02-25T17:34:58.598" v="5"/>
          <ac:picMkLst>
            <pc:docMk/>
            <pc:sldMk cId="2990790752" sldId="343"/>
            <ac:picMk id="4" creationId="{00000000-0000-0000-0000-000000000000}"/>
          </ac:picMkLst>
        </pc:picChg>
      </pc:sldChg>
      <pc:sldChg chg="modSp">
        <pc:chgData name="PAGADALA BINDHU SRI HARSHINI - 123109999 - MITBLR" userId="S::pagadala.mitblr2023@learner.manipal.edu::999ace02-2860-4208-86ac-12e325a1e381" providerId="AD" clId="Web-{D91DAAC5-B2CC-A76D-D4F1-06BE0E955A68}" dt="2025-02-25T17:32:55.902" v="2" actId="1076"/>
        <pc:sldMkLst>
          <pc:docMk/>
          <pc:sldMk cId="899677357" sldId="344"/>
        </pc:sldMkLst>
        <pc:picChg chg="mod">
          <ac:chgData name="PAGADALA BINDHU SRI HARSHINI - 123109999 - MITBLR" userId="S::pagadala.mitblr2023@learner.manipal.edu::999ace02-2860-4208-86ac-12e325a1e381" providerId="AD" clId="Web-{D91DAAC5-B2CC-A76D-D4F1-06BE0E955A68}" dt="2025-02-25T17:32:55.902" v="2" actId="1076"/>
          <ac:picMkLst>
            <pc:docMk/>
            <pc:sldMk cId="899677357" sldId="344"/>
            <ac:picMk id="4" creationId="{00000000-0000-0000-0000-000000000000}"/>
          </ac:picMkLst>
        </pc:picChg>
      </pc:sldChg>
    </pc:docChg>
  </pc:docChgLst>
  <pc:docChgLst>
    <pc:chgData name="Yeddula vamsi krishna - 123116639 - MITBLR" userId="S::yeddula.mitblr2023@learner.manipal.edu::d231fc3a-e2e6-4fd3-8201-3282656c2f95" providerId="AD" clId="Web-{CA73CFD5-491F-E15F-AF2E-C838E48C7F00}"/>
    <pc:docChg chg="modSld">
      <pc:chgData name="Yeddula vamsi krishna - 123116639 - MITBLR" userId="S::yeddula.mitblr2023@learner.manipal.edu::d231fc3a-e2e6-4fd3-8201-3282656c2f95" providerId="AD" clId="Web-{CA73CFD5-491F-E15F-AF2E-C838E48C7F00}" dt="2025-03-07T12:00:45.257" v="0" actId="1076"/>
      <pc:docMkLst>
        <pc:docMk/>
      </pc:docMkLst>
      <pc:sldChg chg="modSp">
        <pc:chgData name="Yeddula vamsi krishna - 123116639 - MITBLR" userId="S::yeddula.mitblr2023@learner.manipal.edu::d231fc3a-e2e6-4fd3-8201-3282656c2f95" providerId="AD" clId="Web-{CA73CFD5-491F-E15F-AF2E-C838E48C7F00}" dt="2025-03-07T12:00:45.257" v="0" actId="1076"/>
        <pc:sldMkLst>
          <pc:docMk/>
          <pc:sldMk cId="1799836718" sldId="269"/>
        </pc:sldMkLst>
        <pc:picChg chg="mod">
          <ac:chgData name="Yeddula vamsi krishna - 123116639 - MITBLR" userId="S::yeddula.mitblr2023@learner.manipal.edu::d231fc3a-e2e6-4fd3-8201-3282656c2f95" providerId="AD" clId="Web-{CA73CFD5-491F-E15F-AF2E-C838E48C7F00}" dt="2025-03-07T12:00:45.257" v="0" actId="1076"/>
          <ac:picMkLst>
            <pc:docMk/>
            <pc:sldMk cId="1799836718" sldId="269"/>
            <ac:picMk id="5" creationId="{8DAD1753-1355-6DED-CAEE-CF122B2E54A3}"/>
          </ac:picMkLst>
        </pc:picChg>
      </pc:sldChg>
    </pc:docChg>
  </pc:docChgLst>
  <pc:docChgLst>
    <pc:chgData name="Prathamesh Mathapati - 123163579 - MITBLR" userId="S::prathamesh.mitblr2023@learner.manipal.edu::6a1ba78d-0174-4c2a-b220-65db713dc72f" providerId="AD" clId="Web-{44792CDF-83C5-0AC8-8326-3DDFDF18ADE1}"/>
    <pc:docChg chg="modSld">
      <pc:chgData name="Prathamesh Mathapati - 123163579 - MITBLR" userId="S::prathamesh.mitblr2023@learner.manipal.edu::6a1ba78d-0174-4c2a-b220-65db713dc72f" providerId="AD" clId="Web-{44792CDF-83C5-0AC8-8326-3DDFDF18ADE1}" dt="2025-03-11T11:43:36.164" v="0" actId="1076"/>
      <pc:docMkLst>
        <pc:docMk/>
      </pc:docMkLst>
      <pc:sldChg chg="modSp">
        <pc:chgData name="Prathamesh Mathapati - 123163579 - MITBLR" userId="S::prathamesh.mitblr2023@learner.manipal.edu::6a1ba78d-0174-4c2a-b220-65db713dc72f" providerId="AD" clId="Web-{44792CDF-83C5-0AC8-8326-3DDFDF18ADE1}" dt="2025-03-11T11:43:36.164" v="0" actId="1076"/>
        <pc:sldMkLst>
          <pc:docMk/>
          <pc:sldMk cId="899677357" sldId="344"/>
        </pc:sldMkLst>
        <pc:picChg chg="mod">
          <ac:chgData name="Prathamesh Mathapati - 123163579 - MITBLR" userId="S::prathamesh.mitblr2023@learner.manipal.edu::6a1ba78d-0174-4c2a-b220-65db713dc72f" providerId="AD" clId="Web-{44792CDF-83C5-0AC8-8326-3DDFDF18ADE1}" dt="2025-03-11T11:43:36.164" v="0" actId="1076"/>
          <ac:picMkLst>
            <pc:docMk/>
            <pc:sldMk cId="899677357" sldId="344"/>
            <ac:picMk id="4" creationId="{00000000-0000-0000-0000-000000000000}"/>
          </ac:picMkLst>
        </pc:picChg>
      </pc:sldChg>
    </pc:docChg>
  </pc:docChgLst>
  <pc:docChgLst>
    <pc:chgData name="SAMANVITA M N - 235805009 - MITBLR" userId="S::samanvita.mitblr2023@learner.manipal.edu::55edc6ce-b6ba-4dc4-85b4-a0c2411adaad" providerId="AD" clId="Web-{B17357F4-929B-F468-6E5E-A2CF4F1D5068}"/>
    <pc:docChg chg="modSld">
      <pc:chgData name="SAMANVITA M N - 235805009 - MITBLR" userId="S::samanvita.mitblr2023@learner.manipal.edu::55edc6ce-b6ba-4dc4-85b4-a0c2411adaad" providerId="AD" clId="Web-{B17357F4-929B-F468-6E5E-A2CF4F1D5068}" dt="2025-03-18T15:35:03.206" v="0" actId="1076"/>
      <pc:docMkLst>
        <pc:docMk/>
      </pc:docMkLst>
      <pc:sldChg chg="modSp">
        <pc:chgData name="SAMANVITA M N - 235805009 - MITBLR" userId="S::samanvita.mitblr2023@learner.manipal.edu::55edc6ce-b6ba-4dc4-85b4-a0c2411adaad" providerId="AD" clId="Web-{B17357F4-929B-F468-6E5E-A2CF4F1D5068}" dt="2025-03-18T15:35:03.206" v="0" actId="1076"/>
        <pc:sldMkLst>
          <pc:docMk/>
          <pc:sldMk cId="4168869265" sldId="370"/>
        </pc:sldMkLst>
        <pc:picChg chg="mod">
          <ac:chgData name="SAMANVITA M N - 235805009 - MITBLR" userId="S::samanvita.mitblr2023@learner.manipal.edu::55edc6ce-b6ba-4dc4-85b4-a0c2411adaad" providerId="AD" clId="Web-{B17357F4-929B-F468-6E5E-A2CF4F1D5068}" dt="2025-03-18T15:35:03.206" v="0" actId="1076"/>
          <ac:picMkLst>
            <pc:docMk/>
            <pc:sldMk cId="4168869265" sldId="370"/>
            <ac:picMk id="5" creationId="{B9CE889D-CA9C-CCB5-E676-F509A273F934}"/>
          </ac:picMkLst>
        </pc:picChg>
      </pc:sldChg>
    </pc:docChg>
  </pc:docChgLst>
  <pc:docChgLst>
    <pc:chgData name="Anagha P [MAHE-MITBLR]" userId="459717d2-0b96-4c2a-af3c-57a2292612c9" providerId="ADAL" clId="{8CCA4FED-CEEA-4314-BB08-E4584B87223D}"/>
    <pc:docChg chg="undo custSel addSld delSld modSld sldOrd">
      <pc:chgData name="Anagha P [MAHE-MITBLR]" userId="459717d2-0b96-4c2a-af3c-57a2292612c9" providerId="ADAL" clId="{8CCA4FED-CEEA-4314-BB08-E4584B87223D}" dt="2025-02-21T03:43:48.999" v="415" actId="27636"/>
      <pc:docMkLst>
        <pc:docMk/>
      </pc:docMkLst>
      <pc:sldChg chg="mod modShow">
        <pc:chgData name="Anagha P [MAHE-MITBLR]" userId="459717d2-0b96-4c2a-af3c-57a2292612c9" providerId="ADAL" clId="{8CCA4FED-CEEA-4314-BB08-E4584B87223D}" dt="2025-02-18T08:41:31.115" v="4" actId="729"/>
        <pc:sldMkLst>
          <pc:docMk/>
          <pc:sldMk cId="1585286885" sldId="333"/>
        </pc:sldMkLst>
      </pc:sldChg>
      <pc:sldChg chg="mod modShow">
        <pc:chgData name="Anagha P [MAHE-MITBLR]" userId="459717d2-0b96-4c2a-af3c-57a2292612c9" providerId="ADAL" clId="{8CCA4FED-CEEA-4314-BB08-E4584B87223D}" dt="2025-02-18T08:42:07.236" v="5" actId="729"/>
        <pc:sldMkLst>
          <pc:docMk/>
          <pc:sldMk cId="2366600241" sldId="335"/>
        </pc:sldMkLst>
      </pc:sldChg>
      <pc:sldChg chg="mod modShow">
        <pc:chgData name="Anagha P [MAHE-MITBLR]" userId="459717d2-0b96-4c2a-af3c-57a2292612c9" providerId="ADAL" clId="{8CCA4FED-CEEA-4314-BB08-E4584B87223D}" dt="2025-02-18T09:01:21.865" v="6" actId="729"/>
        <pc:sldMkLst>
          <pc:docMk/>
          <pc:sldMk cId="987505140" sldId="337"/>
        </pc:sldMkLst>
      </pc:sldChg>
      <pc:sldChg chg="mod modShow">
        <pc:chgData name="Anagha P [MAHE-MITBLR]" userId="459717d2-0b96-4c2a-af3c-57a2292612c9" providerId="ADAL" clId="{8CCA4FED-CEEA-4314-BB08-E4584B87223D}" dt="2025-02-18T09:01:23.969" v="7" actId="729"/>
        <pc:sldMkLst>
          <pc:docMk/>
          <pc:sldMk cId="4023440152" sldId="338"/>
        </pc:sldMkLst>
      </pc:sldChg>
      <pc:sldChg chg="mod modShow">
        <pc:chgData name="Anagha P [MAHE-MITBLR]" userId="459717d2-0b96-4c2a-af3c-57a2292612c9" providerId="ADAL" clId="{8CCA4FED-CEEA-4314-BB08-E4584B87223D}" dt="2025-02-18T09:01:36.608" v="8" actId="729"/>
        <pc:sldMkLst>
          <pc:docMk/>
          <pc:sldMk cId="611012441" sldId="339"/>
        </pc:sldMkLst>
      </pc:sldChg>
      <pc:sldChg chg="mod modShow">
        <pc:chgData name="Anagha P [MAHE-MITBLR]" userId="459717d2-0b96-4c2a-af3c-57a2292612c9" providerId="ADAL" clId="{8CCA4FED-CEEA-4314-BB08-E4584B87223D}" dt="2025-02-18T09:01:40.466" v="9" actId="729"/>
        <pc:sldMkLst>
          <pc:docMk/>
          <pc:sldMk cId="3226875832" sldId="340"/>
        </pc:sldMkLst>
      </pc:sldChg>
      <pc:sldChg chg="mod modShow">
        <pc:chgData name="Anagha P [MAHE-MITBLR]" userId="459717d2-0b96-4c2a-af3c-57a2292612c9" providerId="ADAL" clId="{8CCA4FED-CEEA-4314-BB08-E4584B87223D}" dt="2025-02-18T09:01:44.688" v="10" actId="729"/>
        <pc:sldMkLst>
          <pc:docMk/>
          <pc:sldMk cId="2533484383" sldId="341"/>
        </pc:sldMkLst>
      </pc:sldChg>
      <pc:sldChg chg="mod modShow">
        <pc:chgData name="Anagha P [MAHE-MITBLR]" userId="459717d2-0b96-4c2a-af3c-57a2292612c9" providerId="ADAL" clId="{8CCA4FED-CEEA-4314-BB08-E4584B87223D}" dt="2025-02-18T08:40:53.676" v="0" actId="729"/>
        <pc:sldMkLst>
          <pc:docMk/>
          <pc:sldMk cId="3531879196" sldId="342"/>
        </pc:sldMkLst>
      </pc:sldChg>
      <pc:sldChg chg="mod modShow">
        <pc:chgData name="Anagha P [MAHE-MITBLR]" userId="459717d2-0b96-4c2a-af3c-57a2292612c9" providerId="ADAL" clId="{8CCA4FED-CEEA-4314-BB08-E4584B87223D}" dt="2025-02-18T08:41:04.153" v="1" actId="729"/>
        <pc:sldMkLst>
          <pc:docMk/>
          <pc:sldMk cId="2990790752" sldId="343"/>
        </pc:sldMkLst>
      </pc:sldChg>
      <pc:sldChg chg="mod modShow">
        <pc:chgData name="Anagha P [MAHE-MITBLR]" userId="459717d2-0b96-4c2a-af3c-57a2292612c9" providerId="ADAL" clId="{8CCA4FED-CEEA-4314-BB08-E4584B87223D}" dt="2025-02-18T08:41:11.645" v="2" actId="729"/>
        <pc:sldMkLst>
          <pc:docMk/>
          <pc:sldMk cId="899677357" sldId="344"/>
        </pc:sldMkLst>
      </pc:sldChg>
      <pc:sldChg chg="mod modShow">
        <pc:chgData name="Anagha P [MAHE-MITBLR]" userId="459717d2-0b96-4c2a-af3c-57a2292612c9" providerId="ADAL" clId="{8CCA4FED-CEEA-4314-BB08-E4584B87223D}" dt="2025-02-18T08:41:21.227" v="3" actId="729"/>
        <pc:sldMkLst>
          <pc:docMk/>
          <pc:sldMk cId="3302312152" sldId="345"/>
        </pc:sldMkLst>
      </pc:sldChg>
      <pc:sldChg chg="addSp modSp new mod ord">
        <pc:chgData name="Anagha P [MAHE-MITBLR]" userId="459717d2-0b96-4c2a-af3c-57a2292612c9" providerId="ADAL" clId="{8CCA4FED-CEEA-4314-BB08-E4584B87223D}" dt="2025-02-19T05:45:00.241" v="79" actId="1076"/>
        <pc:sldMkLst>
          <pc:docMk/>
          <pc:sldMk cId="681511769" sldId="371"/>
        </pc:sldMkLst>
      </pc:sldChg>
      <pc:sldChg chg="new">
        <pc:chgData name="Anagha P [MAHE-MITBLR]" userId="459717d2-0b96-4c2a-af3c-57a2292612c9" providerId="ADAL" clId="{8CCA4FED-CEEA-4314-BB08-E4584B87223D}" dt="2025-02-19T05:38:58.422" v="12" actId="680"/>
        <pc:sldMkLst>
          <pc:docMk/>
          <pc:sldMk cId="3284228577" sldId="372"/>
        </pc:sldMkLst>
      </pc:sldChg>
      <pc:sldChg chg="new">
        <pc:chgData name="Anagha P [MAHE-MITBLR]" userId="459717d2-0b96-4c2a-af3c-57a2292612c9" providerId="ADAL" clId="{8CCA4FED-CEEA-4314-BB08-E4584B87223D}" dt="2025-02-19T05:39:00.162" v="13" actId="680"/>
        <pc:sldMkLst>
          <pc:docMk/>
          <pc:sldMk cId="498527681" sldId="373"/>
        </pc:sldMkLst>
      </pc:sldChg>
      <pc:sldChg chg="modSp new mod">
        <pc:chgData name="Anagha P [MAHE-MITBLR]" userId="459717d2-0b96-4c2a-af3c-57a2292612c9" providerId="ADAL" clId="{8CCA4FED-CEEA-4314-BB08-E4584B87223D}" dt="2025-02-19T05:41:30.421" v="38" actId="20577"/>
        <pc:sldMkLst>
          <pc:docMk/>
          <pc:sldMk cId="1385716271" sldId="374"/>
        </pc:sldMkLst>
      </pc:sldChg>
      <pc:sldChg chg="modSp new mod">
        <pc:chgData name="Anagha P [MAHE-MITBLR]" userId="459717d2-0b96-4c2a-af3c-57a2292612c9" providerId="ADAL" clId="{8CCA4FED-CEEA-4314-BB08-E4584B87223D}" dt="2025-02-19T05:45:29.902" v="88" actId="5793"/>
        <pc:sldMkLst>
          <pc:docMk/>
          <pc:sldMk cId="3593249556" sldId="375"/>
        </pc:sldMkLst>
      </pc:sldChg>
      <pc:sldChg chg="add del">
        <pc:chgData name="Anagha P [MAHE-MITBLR]" userId="459717d2-0b96-4c2a-af3c-57a2292612c9" providerId="ADAL" clId="{8CCA4FED-CEEA-4314-BB08-E4584B87223D}" dt="2025-02-19T05:42:36.833" v="50" actId="47"/>
        <pc:sldMkLst>
          <pc:docMk/>
          <pc:sldMk cId="2941733302" sldId="376"/>
        </pc:sldMkLst>
      </pc:sldChg>
      <pc:sldChg chg="modSp add mod ord">
        <pc:chgData name="Anagha P [MAHE-MITBLR]" userId="459717d2-0b96-4c2a-af3c-57a2292612c9" providerId="ADAL" clId="{8CCA4FED-CEEA-4314-BB08-E4584B87223D}" dt="2025-02-19T06:19:50.023" v="357" actId="255"/>
        <pc:sldMkLst>
          <pc:docMk/>
          <pc:sldMk cId="3527439283" sldId="377"/>
        </pc:sldMkLst>
      </pc:sldChg>
      <pc:sldChg chg="modSp add mod">
        <pc:chgData name="Anagha P [MAHE-MITBLR]" userId="459717d2-0b96-4c2a-af3c-57a2292612c9" providerId="ADAL" clId="{8CCA4FED-CEEA-4314-BB08-E4584B87223D}" dt="2025-02-19T05:49:12.334" v="134" actId="5793"/>
        <pc:sldMkLst>
          <pc:docMk/>
          <pc:sldMk cId="1717479365" sldId="378"/>
        </pc:sldMkLst>
      </pc:sldChg>
      <pc:sldChg chg="modSp add mod">
        <pc:chgData name="Anagha P [MAHE-MITBLR]" userId="459717d2-0b96-4c2a-af3c-57a2292612c9" providerId="ADAL" clId="{8CCA4FED-CEEA-4314-BB08-E4584B87223D}" dt="2025-02-19T05:51:49.388" v="186" actId="20577"/>
        <pc:sldMkLst>
          <pc:docMk/>
          <pc:sldMk cId="1000456864" sldId="379"/>
        </pc:sldMkLst>
      </pc:sldChg>
      <pc:sldChg chg="modSp add mod">
        <pc:chgData name="Anagha P [MAHE-MITBLR]" userId="459717d2-0b96-4c2a-af3c-57a2292612c9" providerId="ADAL" clId="{8CCA4FED-CEEA-4314-BB08-E4584B87223D}" dt="2025-02-19T05:46:50.517" v="111" actId="20577"/>
        <pc:sldMkLst>
          <pc:docMk/>
          <pc:sldMk cId="3640310503" sldId="380"/>
        </pc:sldMkLst>
      </pc:sldChg>
      <pc:sldChg chg="new">
        <pc:chgData name="Anagha P [MAHE-MITBLR]" userId="459717d2-0b96-4c2a-af3c-57a2292612c9" providerId="ADAL" clId="{8CCA4FED-CEEA-4314-BB08-E4584B87223D}" dt="2025-02-19T05:57:23.062" v="198" actId="680"/>
        <pc:sldMkLst>
          <pc:docMk/>
          <pc:sldMk cId="1790299461" sldId="381"/>
        </pc:sldMkLst>
      </pc:sldChg>
      <pc:sldChg chg="modSp new mod ord">
        <pc:chgData name="Anagha P [MAHE-MITBLR]" userId="459717d2-0b96-4c2a-af3c-57a2292612c9" providerId="ADAL" clId="{8CCA4FED-CEEA-4314-BB08-E4584B87223D}" dt="2025-02-19T05:59:53.523" v="237" actId="5793"/>
        <pc:sldMkLst>
          <pc:docMk/>
          <pc:sldMk cId="3320400594" sldId="382"/>
        </pc:sldMkLst>
      </pc:sldChg>
      <pc:sldChg chg="modSp add mod">
        <pc:chgData name="Anagha P [MAHE-MITBLR]" userId="459717d2-0b96-4c2a-af3c-57a2292612c9" providerId="ADAL" clId="{8CCA4FED-CEEA-4314-BB08-E4584B87223D}" dt="2025-02-21T03:42:35.894" v="371" actId="5793"/>
        <pc:sldMkLst>
          <pc:docMk/>
          <pc:sldMk cId="1913122124" sldId="383"/>
        </pc:sldMkLst>
      </pc:sldChg>
      <pc:sldChg chg="modSp add mod">
        <pc:chgData name="Anagha P [MAHE-MITBLR]" userId="459717d2-0b96-4c2a-af3c-57a2292612c9" providerId="ADAL" clId="{8CCA4FED-CEEA-4314-BB08-E4584B87223D}" dt="2025-02-21T03:42:58.341" v="382" actId="5793"/>
        <pc:sldMkLst>
          <pc:docMk/>
          <pc:sldMk cId="366510783" sldId="384"/>
        </pc:sldMkLst>
      </pc:sldChg>
      <pc:sldChg chg="modSp add mod">
        <pc:chgData name="Anagha P [MAHE-MITBLR]" userId="459717d2-0b96-4c2a-af3c-57a2292612c9" providerId="ADAL" clId="{8CCA4FED-CEEA-4314-BB08-E4584B87223D}" dt="2025-02-21T03:43:19.897" v="396" actId="27636"/>
        <pc:sldMkLst>
          <pc:docMk/>
          <pc:sldMk cId="2089034713" sldId="385"/>
        </pc:sldMkLst>
      </pc:sldChg>
      <pc:sldChg chg="modSp add mod">
        <pc:chgData name="Anagha P [MAHE-MITBLR]" userId="459717d2-0b96-4c2a-af3c-57a2292612c9" providerId="ADAL" clId="{8CCA4FED-CEEA-4314-BB08-E4584B87223D}" dt="2025-02-21T03:43:48.999" v="415" actId="27636"/>
        <pc:sldMkLst>
          <pc:docMk/>
          <pc:sldMk cId="1777553876" sldId="386"/>
        </pc:sldMkLst>
      </pc:sldChg>
      <pc:sldChg chg="add">
        <pc:chgData name="Anagha P [MAHE-MITBLR]" userId="459717d2-0b96-4c2a-af3c-57a2292612c9" providerId="ADAL" clId="{8CCA4FED-CEEA-4314-BB08-E4584B87223D}" dt="2025-02-19T05:57:31.616" v="206"/>
        <pc:sldMkLst>
          <pc:docMk/>
          <pc:sldMk cId="3627236968" sldId="387"/>
        </pc:sldMkLst>
      </pc:sldChg>
      <pc:sldChg chg="modSp add mod">
        <pc:chgData name="Anagha P [MAHE-MITBLR]" userId="459717d2-0b96-4c2a-af3c-57a2292612c9" providerId="ADAL" clId="{8CCA4FED-CEEA-4314-BB08-E4584B87223D}" dt="2025-02-19T06:03:26.262" v="279" actId="255"/>
        <pc:sldMkLst>
          <pc:docMk/>
          <pc:sldMk cId="3261719613" sldId="388"/>
        </pc:sldMkLst>
      </pc:sldChg>
      <pc:sldChg chg="add del">
        <pc:chgData name="Anagha P [MAHE-MITBLR]" userId="459717d2-0b96-4c2a-af3c-57a2292612c9" providerId="ADAL" clId="{8CCA4FED-CEEA-4314-BB08-E4584B87223D}" dt="2025-02-19T05:59:25.585" v="228" actId="47"/>
        <pc:sldMkLst>
          <pc:docMk/>
          <pc:sldMk cId="825727535" sldId="389"/>
        </pc:sldMkLst>
      </pc:sldChg>
      <pc:sldChg chg="modSp add mod">
        <pc:chgData name="Anagha P [MAHE-MITBLR]" userId="459717d2-0b96-4c2a-af3c-57a2292612c9" providerId="ADAL" clId="{8CCA4FED-CEEA-4314-BB08-E4584B87223D}" dt="2025-02-19T06:00:23.793" v="246" actId="255"/>
        <pc:sldMkLst>
          <pc:docMk/>
          <pc:sldMk cId="4028146409" sldId="389"/>
        </pc:sldMkLst>
      </pc:sldChg>
      <pc:sldChg chg="addSp modSp new mod">
        <pc:chgData name="Anagha P [MAHE-MITBLR]" userId="459717d2-0b96-4c2a-af3c-57a2292612c9" providerId="ADAL" clId="{8CCA4FED-CEEA-4314-BB08-E4584B87223D}" dt="2025-02-19T06:01:16.103" v="251" actId="14100"/>
        <pc:sldMkLst>
          <pc:docMk/>
          <pc:sldMk cId="1365309123" sldId="390"/>
        </pc:sldMkLst>
      </pc:sldChg>
      <pc:sldChg chg="addSp new mod">
        <pc:chgData name="Anagha P [MAHE-MITBLR]" userId="459717d2-0b96-4c2a-af3c-57a2292612c9" providerId="ADAL" clId="{8CCA4FED-CEEA-4314-BB08-E4584B87223D}" dt="2025-02-19T06:05:05.082" v="294" actId="22"/>
        <pc:sldMkLst>
          <pc:docMk/>
          <pc:sldMk cId="1610235452" sldId="391"/>
        </pc:sldMkLst>
      </pc:sldChg>
    </pc:docChg>
  </pc:docChgLst>
  <pc:docChgLst>
    <pc:chgData name="Neel Tambe - 123104517 - MITBLR" userId="S::neel.mitblr2023@learner.manipal.edu::2dcf0cfd-7011-4c5f-bea6-98667eea4b96" providerId="AD" clId="Web-{9B1D4268-1973-224D-F297-54AB8D79D794}"/>
    <pc:docChg chg="sldOrd">
      <pc:chgData name="Neel Tambe - 123104517 - MITBLR" userId="S::neel.mitblr2023@learner.manipal.edu::2dcf0cfd-7011-4c5f-bea6-98667eea4b96" providerId="AD" clId="Web-{9B1D4268-1973-224D-F297-54AB8D79D794}" dt="2025-03-09T13:20:38.754" v="0"/>
      <pc:docMkLst>
        <pc:docMk/>
      </pc:docMkLst>
      <pc:sldChg chg="ord">
        <pc:chgData name="Neel Tambe - 123104517 - MITBLR" userId="S::neel.mitblr2023@learner.manipal.edu::2dcf0cfd-7011-4c5f-bea6-98667eea4b96" providerId="AD" clId="Web-{9B1D4268-1973-224D-F297-54AB8D79D794}" dt="2025-03-09T13:20:38.754" v="0"/>
        <pc:sldMkLst>
          <pc:docMk/>
          <pc:sldMk cId="2371827454" sldId="347"/>
        </pc:sldMkLst>
      </pc:sldChg>
    </pc:docChg>
  </pc:docChgLst>
  <pc:docChgLst>
    <pc:chgData name="Shryansh Parashar - 123136803 - MITBLR" userId="S::shryansh.mitblr2023@learner.manipal.edu::7f319bf9-1937-4866-949e-e33e850cdc2d" providerId="AD" clId="Web-{57FF9849-2733-494D-9BBB-6725CB878049}"/>
    <pc:docChg chg="modSld">
      <pc:chgData name="Shryansh Parashar - 123136803 - MITBLR" userId="S::shryansh.mitblr2023@learner.manipal.edu::7f319bf9-1937-4866-949e-e33e850cdc2d" providerId="AD" clId="Web-{57FF9849-2733-494D-9BBB-6725CB878049}" dt="2025-02-25T14:18:14.151" v="0" actId="14100"/>
      <pc:docMkLst>
        <pc:docMk/>
      </pc:docMkLst>
      <pc:sldChg chg="modSp">
        <pc:chgData name="Shryansh Parashar - 123136803 - MITBLR" userId="S::shryansh.mitblr2023@learner.manipal.edu::7f319bf9-1937-4866-949e-e33e850cdc2d" providerId="AD" clId="Web-{57FF9849-2733-494D-9BBB-6725CB878049}" dt="2025-02-25T14:18:14.151" v="0" actId="14100"/>
        <pc:sldMkLst>
          <pc:docMk/>
          <pc:sldMk cId="3897219024" sldId="258"/>
        </pc:sldMkLst>
        <pc:spChg chg="mod">
          <ac:chgData name="Shryansh Parashar - 123136803 - MITBLR" userId="S::shryansh.mitblr2023@learner.manipal.edu::7f319bf9-1937-4866-949e-e33e850cdc2d" providerId="AD" clId="Web-{57FF9849-2733-494D-9BBB-6725CB878049}" dt="2025-02-25T14:18:14.151" v="0" actId="14100"/>
          <ac:spMkLst>
            <pc:docMk/>
            <pc:sldMk cId="3897219024" sldId="258"/>
            <ac:spMk id="6" creationId="{A3F4157D-83F5-4CF6-BD86-14DFCA9D89C4}"/>
          </ac:spMkLst>
        </pc:spChg>
      </pc:sldChg>
    </pc:docChg>
  </pc:docChgLst>
  <pc:docChgLst>
    <pc:chgData name="R Karthikeya Sai - 123184708 - MITBLR" userId="S::karthikeya.mitblr2023@learner.manipal.edu::468ea113-f8c9-44a7-a01e-c0daa29d6095" providerId="AD" clId="Web-{D4999A70-A6D4-BEDD-45C5-741F8A2EC08B}"/>
    <pc:docChg chg="modSld">
      <pc:chgData name="R Karthikeya Sai - 123184708 - MITBLR" userId="S::karthikeya.mitblr2023@learner.manipal.edu::468ea113-f8c9-44a7-a01e-c0daa29d6095" providerId="AD" clId="Web-{D4999A70-A6D4-BEDD-45C5-741F8A2EC08B}" dt="2025-03-18T14:44:02.184" v="10" actId="1076"/>
      <pc:docMkLst>
        <pc:docMk/>
      </pc:docMkLst>
      <pc:sldChg chg="modSp">
        <pc:chgData name="R Karthikeya Sai - 123184708 - MITBLR" userId="S::karthikeya.mitblr2023@learner.manipal.edu::468ea113-f8c9-44a7-a01e-c0daa29d6095" providerId="AD" clId="Web-{D4999A70-A6D4-BEDD-45C5-741F8A2EC08B}" dt="2025-03-18T13:48:53.702" v="1"/>
        <pc:sldMkLst>
          <pc:docMk/>
          <pc:sldMk cId="3832897961" sldId="271"/>
        </pc:sldMkLst>
        <pc:picChg chg="mod modCrop">
          <ac:chgData name="R Karthikeya Sai - 123184708 - MITBLR" userId="S::karthikeya.mitblr2023@learner.manipal.edu::468ea113-f8c9-44a7-a01e-c0daa29d6095" providerId="AD" clId="Web-{D4999A70-A6D4-BEDD-45C5-741F8A2EC08B}" dt="2025-03-18T13:48:53.702" v="1"/>
          <ac:picMkLst>
            <pc:docMk/>
            <pc:sldMk cId="3832897961" sldId="271"/>
            <ac:picMk id="9" creationId="{8B7CCACE-F9DD-4CB1-DBD3-CCBA338990E4}"/>
          </ac:picMkLst>
        </pc:picChg>
      </pc:sldChg>
      <pc:sldChg chg="modSp">
        <pc:chgData name="R Karthikeya Sai - 123184708 - MITBLR" userId="S::karthikeya.mitblr2023@learner.manipal.edu::468ea113-f8c9-44a7-a01e-c0daa29d6095" providerId="AD" clId="Web-{D4999A70-A6D4-BEDD-45C5-741F8A2EC08B}" dt="2025-03-18T13:52:25.647" v="2" actId="1076"/>
        <pc:sldMkLst>
          <pc:docMk/>
          <pc:sldMk cId="18023611" sldId="275"/>
        </pc:sldMkLst>
        <pc:picChg chg="mod">
          <ac:chgData name="R Karthikeya Sai - 123184708 - MITBLR" userId="S::karthikeya.mitblr2023@learner.manipal.edu::468ea113-f8c9-44a7-a01e-c0daa29d6095" providerId="AD" clId="Web-{D4999A70-A6D4-BEDD-45C5-741F8A2EC08B}" dt="2025-03-18T13:52:25.647" v="2" actId="1076"/>
          <ac:picMkLst>
            <pc:docMk/>
            <pc:sldMk cId="18023611" sldId="275"/>
            <ac:picMk id="5" creationId="{82C70DDE-1196-C8DE-AA92-0E56715EB291}"/>
          </ac:picMkLst>
        </pc:picChg>
      </pc:sldChg>
      <pc:sldChg chg="modSp">
        <pc:chgData name="R Karthikeya Sai - 123184708 - MITBLR" userId="S::karthikeya.mitblr2023@learner.manipal.edu::468ea113-f8c9-44a7-a01e-c0daa29d6095" providerId="AD" clId="Web-{D4999A70-A6D4-BEDD-45C5-741F8A2EC08B}" dt="2025-03-18T14:09:50.233" v="5" actId="1076"/>
        <pc:sldMkLst>
          <pc:docMk/>
          <pc:sldMk cId="71101234" sldId="282"/>
        </pc:sldMkLst>
        <pc:picChg chg="mod">
          <ac:chgData name="R Karthikeya Sai - 123184708 - MITBLR" userId="S::karthikeya.mitblr2023@learner.manipal.edu::468ea113-f8c9-44a7-a01e-c0daa29d6095" providerId="AD" clId="Web-{D4999A70-A6D4-BEDD-45C5-741F8A2EC08B}" dt="2025-03-18T14:09:50.233" v="5" actId="1076"/>
          <ac:picMkLst>
            <pc:docMk/>
            <pc:sldMk cId="71101234" sldId="282"/>
            <ac:picMk id="5" creationId="{E691E427-E850-7DC8-6815-20F8354812B1}"/>
          </ac:picMkLst>
        </pc:picChg>
      </pc:sldChg>
      <pc:sldChg chg="modSp">
        <pc:chgData name="R Karthikeya Sai - 123184708 - MITBLR" userId="S::karthikeya.mitblr2023@learner.manipal.edu::468ea113-f8c9-44a7-a01e-c0daa29d6095" providerId="AD" clId="Web-{D4999A70-A6D4-BEDD-45C5-741F8A2EC08B}" dt="2025-03-18T14:42:46.259" v="7" actId="1076"/>
        <pc:sldMkLst>
          <pc:docMk/>
          <pc:sldMk cId="1980706344" sldId="288"/>
        </pc:sldMkLst>
        <pc:picChg chg="mod">
          <ac:chgData name="R Karthikeya Sai - 123184708 - MITBLR" userId="S::karthikeya.mitblr2023@learner.manipal.edu::468ea113-f8c9-44a7-a01e-c0daa29d6095" providerId="AD" clId="Web-{D4999A70-A6D4-BEDD-45C5-741F8A2EC08B}" dt="2025-03-18T14:42:46.259" v="7" actId="1076"/>
          <ac:picMkLst>
            <pc:docMk/>
            <pc:sldMk cId="1980706344" sldId="288"/>
            <ac:picMk id="5" creationId="{797A9412-32D0-A068-9C97-5FA3E00945D7}"/>
          </ac:picMkLst>
        </pc:picChg>
      </pc:sldChg>
      <pc:sldChg chg="modSp">
        <pc:chgData name="R Karthikeya Sai - 123184708 - MITBLR" userId="S::karthikeya.mitblr2023@learner.manipal.edu::468ea113-f8c9-44a7-a01e-c0daa29d6095" providerId="AD" clId="Web-{D4999A70-A6D4-BEDD-45C5-741F8A2EC08B}" dt="2025-03-18T14:43:37.902" v="8" actId="1076"/>
        <pc:sldMkLst>
          <pc:docMk/>
          <pc:sldMk cId="231980197" sldId="293"/>
        </pc:sldMkLst>
        <pc:picChg chg="mod">
          <ac:chgData name="R Karthikeya Sai - 123184708 - MITBLR" userId="S::karthikeya.mitblr2023@learner.manipal.edu::468ea113-f8c9-44a7-a01e-c0daa29d6095" providerId="AD" clId="Web-{D4999A70-A6D4-BEDD-45C5-741F8A2EC08B}" dt="2025-03-18T14:43:37.902" v="8" actId="1076"/>
          <ac:picMkLst>
            <pc:docMk/>
            <pc:sldMk cId="231980197" sldId="293"/>
            <ac:picMk id="7" creationId="{FB2B760B-5351-D594-CB8D-9A42260C67C6}"/>
          </ac:picMkLst>
        </pc:picChg>
      </pc:sldChg>
      <pc:sldChg chg="modSp">
        <pc:chgData name="R Karthikeya Sai - 123184708 - MITBLR" userId="S::karthikeya.mitblr2023@learner.manipal.edu::468ea113-f8c9-44a7-a01e-c0daa29d6095" providerId="AD" clId="Web-{D4999A70-A6D4-BEDD-45C5-741F8A2EC08B}" dt="2025-03-18T14:44:02.184" v="10" actId="1076"/>
        <pc:sldMkLst>
          <pc:docMk/>
          <pc:sldMk cId="1918370187" sldId="294"/>
        </pc:sldMkLst>
        <pc:picChg chg="mod">
          <ac:chgData name="R Karthikeya Sai - 123184708 - MITBLR" userId="S::karthikeya.mitblr2023@learner.manipal.edu::468ea113-f8c9-44a7-a01e-c0daa29d6095" providerId="AD" clId="Web-{D4999A70-A6D4-BEDD-45C5-741F8A2EC08B}" dt="2025-03-18T14:44:02.184" v="10" actId="1076"/>
          <ac:picMkLst>
            <pc:docMk/>
            <pc:sldMk cId="1918370187" sldId="294"/>
            <ac:picMk id="5" creationId="{4B2E53E9-7A1D-9336-2B93-8709B578A662}"/>
          </ac:picMkLst>
        </pc:picChg>
      </pc:sldChg>
    </pc:docChg>
  </pc:docChgLst>
  <pc:docChgLst>
    <pc:chgData name="HRISHI MENON M - 123128365 - MITBLR" userId="S::hrishi.mitblr2023@learner.manipal.edu::42573ca7-94d4-44fb-ba33-aee66c8f5aba" providerId="AD" clId="Web-{FFC1E51B-7C53-3F13-6848-7FBB0EE4D64F}"/>
    <pc:docChg chg="addSld delSld">
      <pc:chgData name="HRISHI MENON M - 123128365 - MITBLR" userId="S::hrishi.mitblr2023@learner.manipal.edu::42573ca7-94d4-44fb-ba33-aee66c8f5aba" providerId="AD" clId="Web-{FFC1E51B-7C53-3F13-6848-7FBB0EE4D64F}" dt="2025-03-10T19:34:53.072" v="1"/>
      <pc:docMkLst>
        <pc:docMk/>
      </pc:docMkLst>
      <pc:sldChg chg="new del">
        <pc:chgData name="HRISHI MENON M - 123128365 - MITBLR" userId="S::hrishi.mitblr2023@learner.manipal.edu::42573ca7-94d4-44fb-ba33-aee66c8f5aba" providerId="AD" clId="Web-{FFC1E51B-7C53-3F13-6848-7FBB0EE4D64F}" dt="2025-03-10T19:34:53.072" v="1"/>
        <pc:sldMkLst>
          <pc:docMk/>
          <pc:sldMk cId="4125672925" sldId="39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54969-C880-4ABA-B27F-3A2DF85D4D66}" type="doc">
      <dgm:prSet loTypeId="urn:microsoft.com/office/officeart/2005/8/layout/orgChart1" loCatId="hierarchy" qsTypeId="urn:microsoft.com/office/officeart/2005/8/quickstyle/3d6" qsCatId="3D" csTypeId="urn:microsoft.com/office/officeart/2005/8/colors/colorful1" csCatId="colorful" phldr="1"/>
      <dgm:spPr/>
      <dgm:t>
        <a:bodyPr/>
        <a:lstStyle/>
        <a:p>
          <a:endParaRPr lang="en-IN"/>
        </a:p>
      </dgm:t>
    </dgm:pt>
    <dgm:pt modelId="{3192FBD6-CDC7-460C-B7F3-3D27D09AB2D9}">
      <dgm:prSet phldrT="[Text]"/>
      <dgm:spPr/>
      <dgm:t>
        <a:bodyPr/>
        <a:lstStyle/>
        <a:p>
          <a:r>
            <a:rPr lang="en-IN"/>
            <a:t>BCD Numbers</a:t>
          </a:r>
        </a:p>
      </dgm:t>
    </dgm:pt>
    <dgm:pt modelId="{09F71375-5542-465D-8B17-9FB4A7A639A9}" type="parTrans" cxnId="{AD2A3A96-4C0C-4CED-A40D-FD2279AF893F}">
      <dgm:prSet/>
      <dgm:spPr/>
      <dgm:t>
        <a:bodyPr/>
        <a:lstStyle/>
        <a:p>
          <a:endParaRPr lang="en-IN"/>
        </a:p>
      </dgm:t>
    </dgm:pt>
    <dgm:pt modelId="{9357F66A-9D7F-4F05-8631-CE1BFD814E2F}" type="sibTrans" cxnId="{AD2A3A96-4C0C-4CED-A40D-FD2279AF893F}">
      <dgm:prSet/>
      <dgm:spPr/>
      <dgm:t>
        <a:bodyPr/>
        <a:lstStyle/>
        <a:p>
          <a:endParaRPr lang="en-IN"/>
        </a:p>
      </dgm:t>
    </dgm:pt>
    <dgm:pt modelId="{96F8E940-2191-4E6D-8839-C4D6E6A09A75}">
      <dgm:prSet phldrT="[Text]"/>
      <dgm:spPr/>
      <dgm:t>
        <a:bodyPr/>
        <a:lstStyle/>
        <a:p>
          <a:r>
            <a:rPr lang="en-IN"/>
            <a:t>Unpacked BCD</a:t>
          </a:r>
        </a:p>
      </dgm:t>
    </dgm:pt>
    <dgm:pt modelId="{135E22A6-D8C7-4FFD-93BA-D4555172FF90}" type="parTrans" cxnId="{B6E7BCC8-5489-4F77-B0DA-86C8772F42A4}">
      <dgm:prSet/>
      <dgm:spPr/>
      <dgm:t>
        <a:bodyPr/>
        <a:lstStyle/>
        <a:p>
          <a:endParaRPr lang="en-IN"/>
        </a:p>
      </dgm:t>
    </dgm:pt>
    <dgm:pt modelId="{8BA2135A-D171-46C1-8CB5-1636D008C91A}" type="sibTrans" cxnId="{B6E7BCC8-5489-4F77-B0DA-86C8772F42A4}">
      <dgm:prSet/>
      <dgm:spPr/>
      <dgm:t>
        <a:bodyPr/>
        <a:lstStyle/>
        <a:p>
          <a:endParaRPr lang="en-IN"/>
        </a:p>
      </dgm:t>
    </dgm:pt>
    <dgm:pt modelId="{2EFC7910-7F8B-403A-9AF8-6B13DAD0241D}">
      <dgm:prSet phldrT="[Text]"/>
      <dgm:spPr/>
      <dgm:t>
        <a:bodyPr/>
        <a:lstStyle/>
        <a:p>
          <a:r>
            <a:rPr lang="en-IN"/>
            <a:t>Packed BCD</a:t>
          </a:r>
        </a:p>
      </dgm:t>
    </dgm:pt>
    <dgm:pt modelId="{2247761F-B333-4B48-ADD5-070EF9B50A55}" type="parTrans" cxnId="{5511CFB0-463F-4506-AC28-722D29FA6945}">
      <dgm:prSet/>
      <dgm:spPr/>
      <dgm:t>
        <a:bodyPr/>
        <a:lstStyle/>
        <a:p>
          <a:endParaRPr lang="en-IN"/>
        </a:p>
      </dgm:t>
    </dgm:pt>
    <dgm:pt modelId="{9F38C31D-41FC-4DFB-869B-3F6218ADF6BE}" type="sibTrans" cxnId="{5511CFB0-463F-4506-AC28-722D29FA6945}">
      <dgm:prSet/>
      <dgm:spPr/>
      <dgm:t>
        <a:bodyPr/>
        <a:lstStyle/>
        <a:p>
          <a:endParaRPr lang="en-IN"/>
        </a:p>
      </dgm:t>
    </dgm:pt>
    <dgm:pt modelId="{CA0C41FD-3E4C-4365-9EAB-A34CB084D443}" type="pres">
      <dgm:prSet presAssocID="{97D54969-C880-4ABA-B27F-3A2DF85D4D66}" presName="hierChild1" presStyleCnt="0">
        <dgm:presLayoutVars>
          <dgm:orgChart val="1"/>
          <dgm:chPref val="1"/>
          <dgm:dir/>
          <dgm:animOne val="branch"/>
          <dgm:animLvl val="lvl"/>
          <dgm:resizeHandles/>
        </dgm:presLayoutVars>
      </dgm:prSet>
      <dgm:spPr/>
    </dgm:pt>
    <dgm:pt modelId="{85DC121D-C7B3-4B2A-98E4-DE0C8FA9361E}" type="pres">
      <dgm:prSet presAssocID="{3192FBD6-CDC7-460C-B7F3-3D27D09AB2D9}" presName="hierRoot1" presStyleCnt="0">
        <dgm:presLayoutVars>
          <dgm:hierBranch val="init"/>
        </dgm:presLayoutVars>
      </dgm:prSet>
      <dgm:spPr/>
    </dgm:pt>
    <dgm:pt modelId="{313D0588-8467-43FD-B3FA-66EE479F50FF}" type="pres">
      <dgm:prSet presAssocID="{3192FBD6-CDC7-460C-B7F3-3D27D09AB2D9}" presName="rootComposite1" presStyleCnt="0"/>
      <dgm:spPr/>
    </dgm:pt>
    <dgm:pt modelId="{BCAE5BDB-6262-488C-AC2A-1391A01134F1}" type="pres">
      <dgm:prSet presAssocID="{3192FBD6-CDC7-460C-B7F3-3D27D09AB2D9}" presName="rootText1" presStyleLbl="node0" presStyleIdx="0" presStyleCnt="1">
        <dgm:presLayoutVars>
          <dgm:chPref val="3"/>
        </dgm:presLayoutVars>
      </dgm:prSet>
      <dgm:spPr/>
    </dgm:pt>
    <dgm:pt modelId="{3E257C58-9B38-4903-B816-953164DC014E}" type="pres">
      <dgm:prSet presAssocID="{3192FBD6-CDC7-460C-B7F3-3D27D09AB2D9}" presName="rootConnector1" presStyleLbl="node1" presStyleIdx="0" presStyleCnt="0"/>
      <dgm:spPr/>
    </dgm:pt>
    <dgm:pt modelId="{FEB32D7E-D02A-47E1-A8E2-B4F9D9D9AA4F}" type="pres">
      <dgm:prSet presAssocID="{3192FBD6-CDC7-460C-B7F3-3D27D09AB2D9}" presName="hierChild2" presStyleCnt="0"/>
      <dgm:spPr/>
    </dgm:pt>
    <dgm:pt modelId="{A7EBF501-668A-4828-B245-9BF2E81CC47C}" type="pres">
      <dgm:prSet presAssocID="{135E22A6-D8C7-4FFD-93BA-D4555172FF90}" presName="Name37" presStyleLbl="parChTrans1D2" presStyleIdx="0" presStyleCnt="2"/>
      <dgm:spPr/>
    </dgm:pt>
    <dgm:pt modelId="{14FFA543-7CDA-4EE5-8C34-E3E1B6378D61}" type="pres">
      <dgm:prSet presAssocID="{96F8E940-2191-4E6D-8839-C4D6E6A09A75}" presName="hierRoot2" presStyleCnt="0">
        <dgm:presLayoutVars>
          <dgm:hierBranch val="init"/>
        </dgm:presLayoutVars>
      </dgm:prSet>
      <dgm:spPr/>
    </dgm:pt>
    <dgm:pt modelId="{25E30CCD-0093-4963-91B9-99120D565106}" type="pres">
      <dgm:prSet presAssocID="{96F8E940-2191-4E6D-8839-C4D6E6A09A75}" presName="rootComposite" presStyleCnt="0"/>
      <dgm:spPr/>
    </dgm:pt>
    <dgm:pt modelId="{E2BB22CC-BB3A-4FA6-919B-7E6CBFD6A243}" type="pres">
      <dgm:prSet presAssocID="{96F8E940-2191-4E6D-8839-C4D6E6A09A75}" presName="rootText" presStyleLbl="node2" presStyleIdx="0" presStyleCnt="2">
        <dgm:presLayoutVars>
          <dgm:chPref val="3"/>
        </dgm:presLayoutVars>
      </dgm:prSet>
      <dgm:spPr/>
    </dgm:pt>
    <dgm:pt modelId="{9C534720-C7A2-4F08-A922-E5559669E0C8}" type="pres">
      <dgm:prSet presAssocID="{96F8E940-2191-4E6D-8839-C4D6E6A09A75}" presName="rootConnector" presStyleLbl="node2" presStyleIdx="0" presStyleCnt="2"/>
      <dgm:spPr/>
    </dgm:pt>
    <dgm:pt modelId="{CD8C1147-E86E-4A80-972A-A8E7E1D743A7}" type="pres">
      <dgm:prSet presAssocID="{96F8E940-2191-4E6D-8839-C4D6E6A09A75}" presName="hierChild4" presStyleCnt="0"/>
      <dgm:spPr/>
    </dgm:pt>
    <dgm:pt modelId="{76CF8962-5988-45BE-8068-07720C92EE98}" type="pres">
      <dgm:prSet presAssocID="{96F8E940-2191-4E6D-8839-C4D6E6A09A75}" presName="hierChild5" presStyleCnt="0"/>
      <dgm:spPr/>
    </dgm:pt>
    <dgm:pt modelId="{A8677DAC-64E4-408C-A18F-DBA4B503D043}" type="pres">
      <dgm:prSet presAssocID="{2247761F-B333-4B48-ADD5-070EF9B50A55}" presName="Name37" presStyleLbl="parChTrans1D2" presStyleIdx="1" presStyleCnt="2"/>
      <dgm:spPr/>
    </dgm:pt>
    <dgm:pt modelId="{20B3417A-FD88-4B57-BC25-F9A2C822131A}" type="pres">
      <dgm:prSet presAssocID="{2EFC7910-7F8B-403A-9AF8-6B13DAD0241D}" presName="hierRoot2" presStyleCnt="0">
        <dgm:presLayoutVars>
          <dgm:hierBranch val="init"/>
        </dgm:presLayoutVars>
      </dgm:prSet>
      <dgm:spPr/>
    </dgm:pt>
    <dgm:pt modelId="{4FF26898-AB33-4B4D-946C-29B10047246F}" type="pres">
      <dgm:prSet presAssocID="{2EFC7910-7F8B-403A-9AF8-6B13DAD0241D}" presName="rootComposite" presStyleCnt="0"/>
      <dgm:spPr/>
    </dgm:pt>
    <dgm:pt modelId="{91592E08-D4C9-4EE6-A566-C39E0790CBA6}" type="pres">
      <dgm:prSet presAssocID="{2EFC7910-7F8B-403A-9AF8-6B13DAD0241D}" presName="rootText" presStyleLbl="node2" presStyleIdx="1" presStyleCnt="2">
        <dgm:presLayoutVars>
          <dgm:chPref val="3"/>
        </dgm:presLayoutVars>
      </dgm:prSet>
      <dgm:spPr/>
    </dgm:pt>
    <dgm:pt modelId="{62B3CFF7-C958-4EEB-A57F-4D2E7CD8ECB2}" type="pres">
      <dgm:prSet presAssocID="{2EFC7910-7F8B-403A-9AF8-6B13DAD0241D}" presName="rootConnector" presStyleLbl="node2" presStyleIdx="1" presStyleCnt="2"/>
      <dgm:spPr/>
    </dgm:pt>
    <dgm:pt modelId="{34FA7E59-01F1-44D8-9721-C921008695A3}" type="pres">
      <dgm:prSet presAssocID="{2EFC7910-7F8B-403A-9AF8-6B13DAD0241D}" presName="hierChild4" presStyleCnt="0"/>
      <dgm:spPr/>
    </dgm:pt>
    <dgm:pt modelId="{2F111461-8A97-4EEE-B136-A9950EA1769C}" type="pres">
      <dgm:prSet presAssocID="{2EFC7910-7F8B-403A-9AF8-6B13DAD0241D}" presName="hierChild5" presStyleCnt="0"/>
      <dgm:spPr/>
    </dgm:pt>
    <dgm:pt modelId="{C12130D8-2460-4101-852C-36978EC84B0B}" type="pres">
      <dgm:prSet presAssocID="{3192FBD6-CDC7-460C-B7F3-3D27D09AB2D9}" presName="hierChild3" presStyleCnt="0"/>
      <dgm:spPr/>
    </dgm:pt>
  </dgm:ptLst>
  <dgm:cxnLst>
    <dgm:cxn modelId="{5F281A0C-0F05-4C76-AA72-264CCD259E2B}" type="presOf" srcId="{2247761F-B333-4B48-ADD5-070EF9B50A55}" destId="{A8677DAC-64E4-408C-A18F-DBA4B503D043}" srcOrd="0" destOrd="0" presId="urn:microsoft.com/office/officeart/2005/8/layout/orgChart1"/>
    <dgm:cxn modelId="{2DEB1E23-7393-46AC-A837-E2F5244DAA33}" type="presOf" srcId="{3192FBD6-CDC7-460C-B7F3-3D27D09AB2D9}" destId="{BCAE5BDB-6262-488C-AC2A-1391A01134F1}" srcOrd="0" destOrd="0" presId="urn:microsoft.com/office/officeart/2005/8/layout/orgChart1"/>
    <dgm:cxn modelId="{5BC2CB25-1ABC-479E-BAF0-AAE9B190FC59}" type="presOf" srcId="{97D54969-C880-4ABA-B27F-3A2DF85D4D66}" destId="{CA0C41FD-3E4C-4365-9EAB-A34CB084D443}" srcOrd="0" destOrd="0" presId="urn:microsoft.com/office/officeart/2005/8/layout/orgChart1"/>
    <dgm:cxn modelId="{DACDB626-59FE-49AC-B470-2E21C77C5568}" type="presOf" srcId="{96F8E940-2191-4E6D-8839-C4D6E6A09A75}" destId="{E2BB22CC-BB3A-4FA6-919B-7E6CBFD6A243}" srcOrd="0" destOrd="0" presId="urn:microsoft.com/office/officeart/2005/8/layout/orgChart1"/>
    <dgm:cxn modelId="{37A4E63D-EFC4-4D58-B12B-6AE6BC025D95}" type="presOf" srcId="{96F8E940-2191-4E6D-8839-C4D6E6A09A75}" destId="{9C534720-C7A2-4F08-A922-E5559669E0C8}" srcOrd="1" destOrd="0" presId="urn:microsoft.com/office/officeart/2005/8/layout/orgChart1"/>
    <dgm:cxn modelId="{EE35B876-D573-4C10-923D-63BB1E532DB9}" type="presOf" srcId="{3192FBD6-CDC7-460C-B7F3-3D27D09AB2D9}" destId="{3E257C58-9B38-4903-B816-953164DC014E}" srcOrd="1" destOrd="0" presId="urn:microsoft.com/office/officeart/2005/8/layout/orgChart1"/>
    <dgm:cxn modelId="{BC71CB86-2E16-4BB4-8E98-1BAD563E41F0}" type="presOf" srcId="{135E22A6-D8C7-4FFD-93BA-D4555172FF90}" destId="{A7EBF501-668A-4828-B245-9BF2E81CC47C}" srcOrd="0" destOrd="0" presId="urn:microsoft.com/office/officeart/2005/8/layout/orgChart1"/>
    <dgm:cxn modelId="{AD2A3A96-4C0C-4CED-A40D-FD2279AF893F}" srcId="{97D54969-C880-4ABA-B27F-3A2DF85D4D66}" destId="{3192FBD6-CDC7-460C-B7F3-3D27D09AB2D9}" srcOrd="0" destOrd="0" parTransId="{09F71375-5542-465D-8B17-9FB4A7A639A9}" sibTransId="{9357F66A-9D7F-4F05-8631-CE1BFD814E2F}"/>
    <dgm:cxn modelId="{5511CFB0-463F-4506-AC28-722D29FA6945}" srcId="{3192FBD6-CDC7-460C-B7F3-3D27D09AB2D9}" destId="{2EFC7910-7F8B-403A-9AF8-6B13DAD0241D}" srcOrd="1" destOrd="0" parTransId="{2247761F-B333-4B48-ADD5-070EF9B50A55}" sibTransId="{9F38C31D-41FC-4DFB-869B-3F6218ADF6BE}"/>
    <dgm:cxn modelId="{A20FEEB9-46DA-42E7-9406-CCD1742F8340}" type="presOf" srcId="{2EFC7910-7F8B-403A-9AF8-6B13DAD0241D}" destId="{91592E08-D4C9-4EE6-A566-C39E0790CBA6}" srcOrd="0" destOrd="0" presId="urn:microsoft.com/office/officeart/2005/8/layout/orgChart1"/>
    <dgm:cxn modelId="{B6E7BCC8-5489-4F77-B0DA-86C8772F42A4}" srcId="{3192FBD6-CDC7-460C-B7F3-3D27D09AB2D9}" destId="{96F8E940-2191-4E6D-8839-C4D6E6A09A75}" srcOrd="0" destOrd="0" parTransId="{135E22A6-D8C7-4FFD-93BA-D4555172FF90}" sibTransId="{8BA2135A-D171-46C1-8CB5-1636D008C91A}"/>
    <dgm:cxn modelId="{33DF9EEF-2031-469A-86F6-87246E4BFABB}" type="presOf" srcId="{2EFC7910-7F8B-403A-9AF8-6B13DAD0241D}" destId="{62B3CFF7-C958-4EEB-A57F-4D2E7CD8ECB2}" srcOrd="1" destOrd="0" presId="urn:microsoft.com/office/officeart/2005/8/layout/orgChart1"/>
    <dgm:cxn modelId="{23510C80-1F4A-4CFF-8A44-3E38A057CDF9}" type="presParOf" srcId="{CA0C41FD-3E4C-4365-9EAB-A34CB084D443}" destId="{85DC121D-C7B3-4B2A-98E4-DE0C8FA9361E}" srcOrd="0" destOrd="0" presId="urn:microsoft.com/office/officeart/2005/8/layout/orgChart1"/>
    <dgm:cxn modelId="{94DE4E3F-93F6-4F74-8940-5E400D23F8AC}" type="presParOf" srcId="{85DC121D-C7B3-4B2A-98E4-DE0C8FA9361E}" destId="{313D0588-8467-43FD-B3FA-66EE479F50FF}" srcOrd="0" destOrd="0" presId="urn:microsoft.com/office/officeart/2005/8/layout/orgChart1"/>
    <dgm:cxn modelId="{74855A27-61B2-454A-88FE-32345C54959D}" type="presParOf" srcId="{313D0588-8467-43FD-B3FA-66EE479F50FF}" destId="{BCAE5BDB-6262-488C-AC2A-1391A01134F1}" srcOrd="0" destOrd="0" presId="urn:microsoft.com/office/officeart/2005/8/layout/orgChart1"/>
    <dgm:cxn modelId="{06E8AA4F-2BEA-4541-A97B-13FC2211B485}" type="presParOf" srcId="{313D0588-8467-43FD-B3FA-66EE479F50FF}" destId="{3E257C58-9B38-4903-B816-953164DC014E}" srcOrd="1" destOrd="0" presId="urn:microsoft.com/office/officeart/2005/8/layout/orgChart1"/>
    <dgm:cxn modelId="{C721FEFE-C2F3-4C7E-8323-399C8725F6F9}" type="presParOf" srcId="{85DC121D-C7B3-4B2A-98E4-DE0C8FA9361E}" destId="{FEB32D7E-D02A-47E1-A8E2-B4F9D9D9AA4F}" srcOrd="1" destOrd="0" presId="urn:microsoft.com/office/officeart/2005/8/layout/orgChart1"/>
    <dgm:cxn modelId="{4A4EA73D-0917-434A-8FEB-BD5B33525879}" type="presParOf" srcId="{FEB32D7E-D02A-47E1-A8E2-B4F9D9D9AA4F}" destId="{A7EBF501-668A-4828-B245-9BF2E81CC47C}" srcOrd="0" destOrd="0" presId="urn:microsoft.com/office/officeart/2005/8/layout/orgChart1"/>
    <dgm:cxn modelId="{7DC9246B-46F5-4C17-BB1F-1A80FD809EBA}" type="presParOf" srcId="{FEB32D7E-D02A-47E1-A8E2-B4F9D9D9AA4F}" destId="{14FFA543-7CDA-4EE5-8C34-E3E1B6378D61}" srcOrd="1" destOrd="0" presId="urn:microsoft.com/office/officeart/2005/8/layout/orgChart1"/>
    <dgm:cxn modelId="{BCCCB65D-D196-4EE0-8D0C-E6BB56FE0C46}" type="presParOf" srcId="{14FFA543-7CDA-4EE5-8C34-E3E1B6378D61}" destId="{25E30CCD-0093-4963-91B9-99120D565106}" srcOrd="0" destOrd="0" presId="urn:microsoft.com/office/officeart/2005/8/layout/orgChart1"/>
    <dgm:cxn modelId="{D779F5F9-DFA4-483D-A76E-2E45D8B19A0C}" type="presParOf" srcId="{25E30CCD-0093-4963-91B9-99120D565106}" destId="{E2BB22CC-BB3A-4FA6-919B-7E6CBFD6A243}" srcOrd="0" destOrd="0" presId="urn:microsoft.com/office/officeart/2005/8/layout/orgChart1"/>
    <dgm:cxn modelId="{0D675EC5-6538-4A6A-9485-05DD4C7801D0}" type="presParOf" srcId="{25E30CCD-0093-4963-91B9-99120D565106}" destId="{9C534720-C7A2-4F08-A922-E5559669E0C8}" srcOrd="1" destOrd="0" presId="urn:microsoft.com/office/officeart/2005/8/layout/orgChart1"/>
    <dgm:cxn modelId="{8104332E-0C97-4900-965F-FBD65DBE32F5}" type="presParOf" srcId="{14FFA543-7CDA-4EE5-8C34-E3E1B6378D61}" destId="{CD8C1147-E86E-4A80-972A-A8E7E1D743A7}" srcOrd="1" destOrd="0" presId="urn:microsoft.com/office/officeart/2005/8/layout/orgChart1"/>
    <dgm:cxn modelId="{94044E80-E9FB-4A8B-BD48-5CABF08E3530}" type="presParOf" srcId="{14FFA543-7CDA-4EE5-8C34-E3E1B6378D61}" destId="{76CF8962-5988-45BE-8068-07720C92EE98}" srcOrd="2" destOrd="0" presId="urn:microsoft.com/office/officeart/2005/8/layout/orgChart1"/>
    <dgm:cxn modelId="{2E9A1F72-F9DE-4C93-B8EE-7E145D260F82}" type="presParOf" srcId="{FEB32D7E-D02A-47E1-A8E2-B4F9D9D9AA4F}" destId="{A8677DAC-64E4-408C-A18F-DBA4B503D043}" srcOrd="2" destOrd="0" presId="urn:microsoft.com/office/officeart/2005/8/layout/orgChart1"/>
    <dgm:cxn modelId="{580D6F42-D322-47EB-BDD0-A93FBABC589B}" type="presParOf" srcId="{FEB32D7E-D02A-47E1-A8E2-B4F9D9D9AA4F}" destId="{20B3417A-FD88-4B57-BC25-F9A2C822131A}" srcOrd="3" destOrd="0" presId="urn:microsoft.com/office/officeart/2005/8/layout/orgChart1"/>
    <dgm:cxn modelId="{4435DB1A-C89B-49A8-842F-D9BE01E859C8}" type="presParOf" srcId="{20B3417A-FD88-4B57-BC25-F9A2C822131A}" destId="{4FF26898-AB33-4B4D-946C-29B10047246F}" srcOrd="0" destOrd="0" presId="urn:microsoft.com/office/officeart/2005/8/layout/orgChart1"/>
    <dgm:cxn modelId="{D07B07DB-DBE7-4FBC-B7B7-36238B0BB1CB}" type="presParOf" srcId="{4FF26898-AB33-4B4D-946C-29B10047246F}" destId="{91592E08-D4C9-4EE6-A566-C39E0790CBA6}" srcOrd="0" destOrd="0" presId="urn:microsoft.com/office/officeart/2005/8/layout/orgChart1"/>
    <dgm:cxn modelId="{3A109DD7-C451-4DBF-9A96-26D365FBE157}" type="presParOf" srcId="{4FF26898-AB33-4B4D-946C-29B10047246F}" destId="{62B3CFF7-C958-4EEB-A57F-4D2E7CD8ECB2}" srcOrd="1" destOrd="0" presId="urn:microsoft.com/office/officeart/2005/8/layout/orgChart1"/>
    <dgm:cxn modelId="{A0B04F43-F53B-4055-A0B8-627580554273}" type="presParOf" srcId="{20B3417A-FD88-4B57-BC25-F9A2C822131A}" destId="{34FA7E59-01F1-44D8-9721-C921008695A3}" srcOrd="1" destOrd="0" presId="urn:microsoft.com/office/officeart/2005/8/layout/orgChart1"/>
    <dgm:cxn modelId="{1A3F9400-FE7C-49D6-9AB4-AEF28E0918F2}" type="presParOf" srcId="{20B3417A-FD88-4B57-BC25-F9A2C822131A}" destId="{2F111461-8A97-4EEE-B136-A9950EA1769C}" srcOrd="2" destOrd="0" presId="urn:microsoft.com/office/officeart/2005/8/layout/orgChart1"/>
    <dgm:cxn modelId="{F1EFEBE2-316C-4F3D-B4F7-4472CCC9DCED}" type="presParOf" srcId="{85DC121D-C7B3-4B2A-98E4-DE0C8FA9361E}" destId="{C12130D8-2460-4101-852C-36978EC84B0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77DAC-64E4-408C-A18F-DBA4B503D043}">
      <dsp:nvSpPr>
        <dsp:cNvPr id="0" name=""/>
        <dsp:cNvSpPr/>
      </dsp:nvSpPr>
      <dsp:spPr>
        <a:xfrm>
          <a:off x="2118360" y="1049331"/>
          <a:ext cx="1159266" cy="402390"/>
        </a:xfrm>
        <a:custGeom>
          <a:avLst/>
          <a:gdLst/>
          <a:ahLst/>
          <a:cxnLst/>
          <a:rect l="0" t="0" r="0" b="0"/>
          <a:pathLst>
            <a:path>
              <a:moveTo>
                <a:pt x="0" y="0"/>
              </a:moveTo>
              <a:lnTo>
                <a:pt x="0" y="201195"/>
              </a:lnTo>
              <a:lnTo>
                <a:pt x="1159266" y="201195"/>
              </a:lnTo>
              <a:lnTo>
                <a:pt x="1159266" y="402390"/>
              </a:lnTo>
            </a:path>
          </a:pathLst>
        </a:custGeom>
        <a:noFill/>
        <a:ln w="12700" cap="flat" cmpd="sng" algn="ctr">
          <a:solidFill>
            <a:schemeClr val="accent2">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A7EBF501-668A-4828-B245-9BF2E81CC47C}">
      <dsp:nvSpPr>
        <dsp:cNvPr id="0" name=""/>
        <dsp:cNvSpPr/>
      </dsp:nvSpPr>
      <dsp:spPr>
        <a:xfrm>
          <a:off x="959093" y="1049331"/>
          <a:ext cx="1159266" cy="402390"/>
        </a:xfrm>
        <a:custGeom>
          <a:avLst/>
          <a:gdLst/>
          <a:ahLst/>
          <a:cxnLst/>
          <a:rect l="0" t="0" r="0" b="0"/>
          <a:pathLst>
            <a:path>
              <a:moveTo>
                <a:pt x="1159266" y="0"/>
              </a:moveTo>
              <a:lnTo>
                <a:pt x="1159266" y="201195"/>
              </a:lnTo>
              <a:lnTo>
                <a:pt x="0" y="201195"/>
              </a:lnTo>
              <a:lnTo>
                <a:pt x="0" y="402390"/>
              </a:lnTo>
            </a:path>
          </a:pathLst>
        </a:custGeom>
        <a:noFill/>
        <a:ln w="12700" cap="flat" cmpd="sng" algn="ctr">
          <a:solidFill>
            <a:schemeClr val="accent2">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BCAE5BDB-6262-488C-AC2A-1391A01134F1}">
      <dsp:nvSpPr>
        <dsp:cNvPr id="0" name=""/>
        <dsp:cNvSpPr/>
      </dsp:nvSpPr>
      <dsp:spPr>
        <a:xfrm>
          <a:off x="1160288" y="91259"/>
          <a:ext cx="1916143" cy="958071"/>
        </a:xfrm>
        <a:prstGeom prst="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a:t>BCD Numbers</a:t>
          </a:r>
        </a:p>
      </dsp:txBody>
      <dsp:txXfrm>
        <a:off x="1160288" y="91259"/>
        <a:ext cx="1916143" cy="958071"/>
      </dsp:txXfrm>
    </dsp:sp>
    <dsp:sp modelId="{E2BB22CC-BB3A-4FA6-919B-7E6CBFD6A243}">
      <dsp:nvSpPr>
        <dsp:cNvPr id="0" name=""/>
        <dsp:cNvSpPr/>
      </dsp:nvSpPr>
      <dsp:spPr>
        <a:xfrm>
          <a:off x="1021" y="1451721"/>
          <a:ext cx="1916143" cy="958071"/>
        </a:xfrm>
        <a:prstGeom prst="rect">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a:t>Unpacked BCD</a:t>
          </a:r>
        </a:p>
      </dsp:txBody>
      <dsp:txXfrm>
        <a:off x="1021" y="1451721"/>
        <a:ext cx="1916143" cy="958071"/>
      </dsp:txXfrm>
    </dsp:sp>
    <dsp:sp modelId="{91592E08-D4C9-4EE6-A566-C39E0790CBA6}">
      <dsp:nvSpPr>
        <dsp:cNvPr id="0" name=""/>
        <dsp:cNvSpPr/>
      </dsp:nvSpPr>
      <dsp:spPr>
        <a:xfrm>
          <a:off x="2319555" y="1451721"/>
          <a:ext cx="1916143" cy="958071"/>
        </a:xfrm>
        <a:prstGeom prst="rect">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a:t>Packed BCD</a:t>
          </a:r>
        </a:p>
      </dsp:txBody>
      <dsp:txXfrm>
        <a:off x="2319555" y="1451721"/>
        <a:ext cx="1916143" cy="95807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9174DB-FFB2-4C87-AF24-06D746EF27F5}" type="datetimeFigureOut">
              <a:rPr lang="en-IN" smtClean="0"/>
              <a:t>08-05-2025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703B8-B42B-4A25-B12C-AB1D09DA9230}" type="slidenum">
              <a:rPr lang="en-IN" smtClean="0"/>
              <a:t>‹#›</a:t>
            </a:fld>
            <a:endParaRPr lang="en-IN"/>
          </a:p>
        </p:txBody>
      </p:sp>
    </p:spTree>
    <p:extLst>
      <p:ext uri="{BB962C8B-B14F-4D97-AF65-F5344CB8AC3E}">
        <p14:creationId xmlns:p14="http://schemas.microsoft.com/office/powerpoint/2010/main" val="3457010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LiberationSerif"/>
              </a:rPr>
              <a:t>The RISC processors eliminate the unnecessary instructions and use an existing instruction to perform the operation.</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11</a:t>
            </a:fld>
            <a:endParaRPr lang="en-IN"/>
          </a:p>
        </p:txBody>
      </p:sp>
    </p:spTree>
    <p:extLst>
      <p:ext uri="{BB962C8B-B14F-4D97-AF65-F5344CB8AC3E}">
        <p14:creationId xmlns:p14="http://schemas.microsoft.com/office/powerpoint/2010/main" val="3847725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above program, we add 0x9 to R0 six times. That makes 6 × 9 = 54 = 0x36. One problem with the above program is that too much code space would be needed to increase the number of repetitions to 50 or 1000. A much better way is to use a loop. Next, we describe the method to do a loop in ARM. </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73</a:t>
            </a:fld>
            <a:endParaRPr lang="en-IN"/>
          </a:p>
        </p:txBody>
      </p:sp>
    </p:spTree>
    <p:extLst>
      <p:ext uri="{BB962C8B-B14F-4D97-AF65-F5344CB8AC3E}">
        <p14:creationId xmlns:p14="http://schemas.microsoft.com/office/powerpoint/2010/main" val="1697521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74</a:t>
            </a:fld>
            <a:endParaRPr lang="en-IN"/>
          </a:p>
        </p:txBody>
      </p:sp>
    </p:spTree>
    <p:extLst>
      <p:ext uri="{BB962C8B-B14F-4D97-AF65-F5344CB8AC3E}">
        <p14:creationId xmlns:p14="http://schemas.microsoft.com/office/powerpoint/2010/main" val="4251884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last two instructions, the Rn (e.g. R2 or R3) is decremented; if it is not zero, it branches (jumps) back to the target address referred to by the label. Prior to the start of the loop, the Rn is loaded with the counter value for the number of repetitions. Notice that the BNE instruction refers to the Z flag of the status register affected by the previous instruction, SUBS.</a:t>
            </a:r>
          </a:p>
          <a:p>
            <a:endParaRPr lang="en-US"/>
          </a:p>
          <a:p>
            <a:r>
              <a:rPr lang="en-US"/>
              <a:t>In the program in Example 4-1, register R2 is used as a counter. The counter is first set to 1000. In each iteration, the SUBS instruction decrements the R2 and sets the flag bits accordingly. If R2 is not zero (Z = 0), it jumps to the target address associated with the label “AGAIN”. This looping action continues until R2 becomes zero. After R2 becomes zero (Z = 1), it falls through the loop and executes the instruction immediately below it, in this case “MOV R4,R0”. It must be emphasized again that we must use SUBS instead of SUB since the SUB instruction will not change (update) the flags. Since we are monitoring the Z flag for the loop counter we must use SUBS instruction for the decrementing the counter. As we mentioned in Chapter 3, many of the ARM instructions have the option of affecting the flags. In these instructions the default is not to affect the flags. Therefore to make them to effect the flag we must add letter S to the instruction. That means SUBS and ADDS instructions are different from SUB and ADD, as far as the flags are concerned. </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75</a:t>
            </a:fld>
            <a:endParaRPr lang="en-IN"/>
          </a:p>
        </p:txBody>
      </p:sp>
    </p:spTree>
    <p:extLst>
      <p:ext uri="{BB962C8B-B14F-4D97-AF65-F5344CB8AC3E}">
        <p14:creationId xmlns:p14="http://schemas.microsoft.com/office/powerpoint/2010/main" val="141175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 this program, R1 is used to keep the inner loop count. In the instruction “BNE L2”, whenever R1 becomes 0 it falls through and “SUBS R2,R2,#1” is executed. The next instructions force the CPU to load the inner count with 1,000,000,000 if R2 is not zero, and the inner loop starts again. This process will continue until R2 becomes zero and the outer loop is finished. If you use the Keil IDE to verify the operation of the above program use smaller values for counter to go through the iterations.</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76</a:t>
            </a:fld>
            <a:endParaRPr lang="en-IN"/>
          </a:p>
        </p:txBody>
      </p:sp>
    </p:spTree>
    <p:extLst>
      <p:ext uri="{BB962C8B-B14F-4D97-AF65-F5344CB8AC3E}">
        <p14:creationId xmlns:p14="http://schemas.microsoft.com/office/powerpoint/2010/main" val="2070083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notice that the B instruction in line 4 jumps forward. To calculate the target address, the relative address (offset) is shifted left twice and added to the PC of the next instruction to be fetched. The position of the next instruction to be fetched is 2 instructions below the current instruction. Recall that each instruction of ARM takes 4 bytes. So the next instruction to be fetched is 2 × 4 bytes = 8 bytes below the current instruction address (00000004). So the address of the next instruction to be fetched is 0000004 + 8 = 000000C (the position of MOV instruction in line 6). In line 4 the instruction “B THERE” has the machine code of EA000002. To distinguish the operand and opcode parts, we should compare the machine code with the B instruction format. In the following, you see the format of the B instruction. In this example the machine code is EA000002. If we compare it with the B format, we see that, the operand is 000002 and the opcode is EA. The 000002 is the offset, relative to the address of the next instruction. Recall that to calculate the target address, the relative address (offset) is shifted left twice and added to the current value of the PC (Program Counter). Shifting the offset (000002) left twice results in 000008 and then adding it to the address of the next instruction to be fetched (0000000C) we have 000008 + 0000000C = 00000014 which is exactly the address of THERE label. All the jump instructions, whose mnemonics begin with B, have the same instruction format, and the opcode changes from instruction to instruction. So, we can calculate the short branch address for any of them, as we just did in this example. </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122</a:t>
            </a:fld>
            <a:endParaRPr lang="en-IN"/>
          </a:p>
        </p:txBody>
      </p:sp>
    </p:spTree>
    <p:extLst>
      <p:ext uri="{BB962C8B-B14F-4D97-AF65-F5344CB8AC3E}">
        <p14:creationId xmlns:p14="http://schemas.microsoft.com/office/powerpoint/2010/main" val="2026047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800" b="0" i="0" u="none" strike="noStrike" baseline="0">
                <a:latin typeface="LiberationSerif"/>
              </a:rPr>
              <a:t>In real world </a:t>
            </a:r>
            <a:r>
              <a:rPr lang="en-US" sz="1800" b="0" i="0" u="none" strike="noStrike" baseline="0">
                <a:latin typeface="LiberationSerif"/>
              </a:rPr>
              <a:t>to calculate the total sum of any number of operands, the carry flag should be checked</a:t>
            </a:r>
          </a:p>
          <a:p>
            <a:pPr algn="l"/>
            <a:r>
              <a:rPr lang="en-US" sz="1800" b="0" i="0" u="none" strike="noStrike" baseline="0">
                <a:latin typeface="LiberationSerif"/>
              </a:rPr>
              <a:t>after the addition of each operand to see if the total sum is greater than 0xFFFFFFFF.</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12</a:t>
            </a:fld>
            <a:endParaRPr lang="en-IN"/>
          </a:p>
        </p:txBody>
      </p:sp>
    </p:spTree>
    <p:extLst>
      <p:ext uri="{BB962C8B-B14F-4D97-AF65-F5344CB8AC3E}">
        <p14:creationId xmlns:p14="http://schemas.microsoft.com/office/powerpoint/2010/main" val="644367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LiberationSerif"/>
              </a:rPr>
              <a:t>Assume a program is needed that will add the total U.S. budget for the last 100 years or the mass of all the planets in the solar system. In cases like this, the numbers being added could be up to 8 bytes wide or more. Since ARM registers are only 32 bits wide (4 bytes), it is the job of the programmer to write the code to break down these large numbers into smaller chunks to be processed by the CPU. If a 32-bit register is used and the operand is 8 bytes wide, that would take a total of two iterations. </a:t>
            </a:r>
          </a:p>
          <a:p>
            <a:pPr algn="l"/>
            <a:r>
              <a:rPr lang="en-US" sz="1800" b="0" i="0" u="none" strike="noStrike" baseline="0">
                <a:latin typeface="LiberationSerif"/>
              </a:rPr>
              <a:t>See Example 3-4. However, if a 16-bit register is used, the same operands would require four iterations. This obviously takes more time for the CPU. This is one reason to have wide registers in the </a:t>
            </a:r>
            <a:r>
              <a:rPr lang="en-IN" sz="1800" b="0" i="0" u="none" strike="noStrike" baseline="0">
                <a:latin typeface="LiberationSerif"/>
              </a:rPr>
              <a:t>design of the CPU.</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15</a:t>
            </a:fld>
            <a:endParaRPr lang="en-IN"/>
          </a:p>
        </p:txBody>
      </p:sp>
    </p:spTree>
    <p:extLst>
      <p:ext uri="{BB962C8B-B14F-4D97-AF65-F5344CB8AC3E}">
        <p14:creationId xmlns:p14="http://schemas.microsoft.com/office/powerpoint/2010/main" val="2139884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those architectures the subtract with borrow is implemented as “Rd = Rn – Op2 – C”.</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20</a:t>
            </a:fld>
            <a:endParaRPr lang="en-IN"/>
          </a:p>
        </p:txBody>
      </p:sp>
    </p:spTree>
    <p:extLst>
      <p:ext uri="{BB962C8B-B14F-4D97-AF65-F5344CB8AC3E}">
        <p14:creationId xmlns:p14="http://schemas.microsoft.com/office/powerpoint/2010/main" val="3903479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that in the case of half-word times half-word or smaller sources since the destination register is 32-bit there is no problem in keeping the result of 65,535 × 65,535, the highest possible unsigned 16-bit data. </a:t>
            </a:r>
          </a:p>
          <a:p>
            <a:r>
              <a:rPr lang="en-US"/>
              <a:t>That is not the case in word times word multiplication because 32-bit × 32-bit can produce a result greater than 32-bit. </a:t>
            </a:r>
          </a:p>
          <a:p>
            <a:r>
              <a:rPr lang="en-US"/>
              <a:t>If the MUL instruction is used, the destination register will hold the lower word (32-bit) and the portion beyond 32-bit is dropped. </a:t>
            </a:r>
          </a:p>
          <a:p>
            <a:r>
              <a:rPr lang="en-US"/>
              <a:t>So it is not safe to use MUL for multiplication of numbers greater than 65,536. </a:t>
            </a:r>
          </a:p>
          <a:p>
            <a:r>
              <a:rPr lang="en-US"/>
              <a:t>In many microprocessors when the result goes beyond the destination register size, the C flag is raised to indicate that. </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30</a:t>
            </a:fld>
            <a:endParaRPr lang="en-IN"/>
          </a:p>
        </p:txBody>
      </p:sp>
    </p:spTree>
    <p:extLst>
      <p:ext uri="{BB962C8B-B14F-4D97-AF65-F5344CB8AC3E}">
        <p14:creationId xmlns:p14="http://schemas.microsoft.com/office/powerpoint/2010/main" val="3583416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some application such as digital signal processing (DSP) we need to multiply two registers and add the result with another register. The ARM has an instruction to do both jobs in a single instruction. The format of MLA (multiply and add) instruction is as follows: </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33</a:t>
            </a:fld>
            <a:endParaRPr lang="en-IN"/>
          </a:p>
        </p:txBody>
      </p:sp>
    </p:spTree>
    <p:extLst>
      <p:ext uri="{BB962C8B-B14F-4D97-AF65-F5344CB8AC3E}">
        <p14:creationId xmlns:p14="http://schemas.microsoft.com/office/powerpoint/2010/main" val="131795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multiplication and add, the operands must be in registers. Notice that the addend and the high word of the destination use the same registers, the two left most registers in the instruction. It means that the contents of the registers which have the addend will be changed after execution of UMLAL instruction. See the following example: </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34</a:t>
            </a:fld>
            <a:endParaRPr lang="en-IN"/>
          </a:p>
        </p:txBody>
      </p:sp>
    </p:spTree>
    <p:extLst>
      <p:ext uri="{BB962C8B-B14F-4D97-AF65-F5344CB8AC3E}">
        <p14:creationId xmlns:p14="http://schemas.microsoft.com/office/powerpoint/2010/main" val="1439012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like arithmetic instruction, we must use the S in the instruction syntax if we want to update the flags. If the S syntax is used the Z flag will be set if and only if the result is all zeros, and the N flag will be set to the logical value of bit 31 of the result. The V flag in the CPSR will be unaffected, and the C flag will be set to the carry out from the barrel shifter which is discussed in the next section.</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36</a:t>
            </a:fld>
            <a:endParaRPr lang="en-IN"/>
          </a:p>
        </p:txBody>
      </p:sp>
    </p:spTree>
    <p:extLst>
      <p:ext uri="{BB962C8B-B14F-4D97-AF65-F5344CB8AC3E}">
        <p14:creationId xmlns:p14="http://schemas.microsoft.com/office/powerpoint/2010/main" val="247998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data to be displayed on the monitor or be printed by the printer, it must be in ASCII format. Conversion from packed BCD to ASCII is discussed next. To convert packed BCD to ASCII, it must first be converted to unpacked and then the unpacked BCD is tagged with 011 0000 (0x30). </a:t>
            </a:r>
            <a:endParaRPr lang="en-IN"/>
          </a:p>
        </p:txBody>
      </p:sp>
      <p:sp>
        <p:nvSpPr>
          <p:cNvPr id="4" name="Slide Number Placeholder 3"/>
          <p:cNvSpPr>
            <a:spLocks noGrp="1"/>
          </p:cNvSpPr>
          <p:nvPr>
            <p:ph type="sldNum" sz="quarter" idx="5"/>
          </p:nvPr>
        </p:nvSpPr>
        <p:spPr/>
        <p:txBody>
          <a:bodyPr/>
          <a:lstStyle/>
          <a:p>
            <a:fld id="{278703B8-B42B-4A25-B12C-AB1D09DA9230}" type="slidenum">
              <a:rPr lang="en-IN" smtClean="0"/>
              <a:t>71</a:t>
            </a:fld>
            <a:endParaRPr lang="en-IN"/>
          </a:p>
        </p:txBody>
      </p:sp>
    </p:spTree>
    <p:extLst>
      <p:ext uri="{BB962C8B-B14F-4D97-AF65-F5344CB8AC3E}">
        <p14:creationId xmlns:p14="http://schemas.microsoft.com/office/powerpoint/2010/main" val="1494899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026ACF4-A70B-4FA7-AA3F-18E7471E5ABA}"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2520366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6ACF4-A70B-4FA7-AA3F-18E7471E5ABA}"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58127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6ACF4-A70B-4FA7-AA3F-18E7471E5ABA}"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3204702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26ACF4-A70B-4FA7-AA3F-18E7471E5ABA}"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4259643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026ACF4-A70B-4FA7-AA3F-18E7471E5ABA}"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3119403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26ACF4-A70B-4FA7-AA3F-18E7471E5ABA}"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2344263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26ACF4-A70B-4FA7-AA3F-18E7471E5ABA}" type="datetimeFigureOut">
              <a:rPr lang="en-US" smtClean="0"/>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550591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26ACF4-A70B-4FA7-AA3F-18E7471E5ABA}" type="datetimeFigureOut">
              <a:rPr lang="en-US" smtClean="0"/>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341956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6ACF4-A70B-4FA7-AA3F-18E7471E5ABA}" type="datetimeFigureOut">
              <a:rPr lang="en-US" smtClean="0"/>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1174050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26ACF4-A70B-4FA7-AA3F-18E7471E5ABA}"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78386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26ACF4-A70B-4FA7-AA3F-18E7471E5ABA}"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65002-3E8D-416A-B99E-06257FE1AB7B}" type="slidenum">
              <a:rPr lang="en-US" smtClean="0"/>
              <a:t>‹#›</a:t>
            </a:fld>
            <a:endParaRPr lang="en-US"/>
          </a:p>
        </p:txBody>
      </p:sp>
    </p:spTree>
    <p:extLst>
      <p:ext uri="{BB962C8B-B14F-4D97-AF65-F5344CB8AC3E}">
        <p14:creationId xmlns:p14="http://schemas.microsoft.com/office/powerpoint/2010/main" val="344655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6ACF4-A70B-4FA7-AA3F-18E7471E5ABA}" type="datetimeFigureOut">
              <a:rPr lang="en-US" smtClean="0"/>
              <a:t>5/8/2025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65002-3E8D-416A-B99E-06257FE1AB7B}" type="slidenum">
              <a:rPr lang="en-US" smtClean="0"/>
              <a:t>‹#›</a:t>
            </a:fld>
            <a:endParaRPr lang="en-US"/>
          </a:p>
        </p:txBody>
      </p:sp>
    </p:spTree>
    <p:extLst>
      <p:ext uri="{BB962C8B-B14F-4D97-AF65-F5344CB8AC3E}">
        <p14:creationId xmlns:p14="http://schemas.microsoft.com/office/powerpoint/2010/main" val="607069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2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2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12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6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7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9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9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microsoft.com/office/2007/relationships/hdphoto" Target="../media/hdphoto3.wdp"/></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767397"/>
          </a:xfrm>
        </p:spPr>
        <p:txBody>
          <a:bodyPr>
            <a:normAutofit/>
          </a:bodyPr>
          <a:lstStyle/>
          <a:p>
            <a:r>
              <a:rPr lang="en-US" sz="4800" b="1">
                <a:solidFill>
                  <a:schemeClr val="accent2">
                    <a:lumMod val="75000"/>
                  </a:schemeClr>
                </a:solidFill>
                <a:latin typeface="Times New Roman" panose="02020603050405020304" pitchFamily="18" charset="0"/>
                <a:cs typeface="Times New Roman" panose="02020603050405020304" pitchFamily="18" charset="0"/>
              </a:rPr>
              <a:t>Module 2</a:t>
            </a:r>
          </a:p>
        </p:txBody>
      </p:sp>
      <p:sp>
        <p:nvSpPr>
          <p:cNvPr id="3" name="Subtitle 2"/>
          <p:cNvSpPr>
            <a:spLocks noGrp="1"/>
          </p:cNvSpPr>
          <p:nvPr>
            <p:ph type="subTitle" idx="1"/>
          </p:nvPr>
        </p:nvSpPr>
        <p:spPr>
          <a:xfrm>
            <a:off x="1371600" y="2601119"/>
            <a:ext cx="9144000" cy="1655762"/>
          </a:xfrm>
        </p:spPr>
        <p:txBody>
          <a:bodyPr>
            <a:normAutofit/>
          </a:bodyPr>
          <a:lstStyle/>
          <a:p>
            <a:r>
              <a:rPr lang="en-US" sz="4400" b="1">
                <a:solidFill>
                  <a:schemeClr val="accent2">
                    <a:lumMod val="75000"/>
                  </a:schemeClr>
                </a:solidFill>
                <a:latin typeface="Times New Roman" panose="02020603050405020304" pitchFamily="18" charset="0"/>
                <a:cs typeface="Times New Roman" panose="02020603050405020304" pitchFamily="18" charset="0"/>
              </a:rPr>
              <a:t>Arithmetic and logic Instructions in ARM</a:t>
            </a:r>
          </a:p>
        </p:txBody>
      </p:sp>
    </p:spTree>
    <p:extLst>
      <p:ext uri="{BB962C8B-B14F-4D97-AF65-F5344CB8AC3E}">
        <p14:creationId xmlns:p14="http://schemas.microsoft.com/office/powerpoint/2010/main" val="3772198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9518C-0310-ECBD-A207-44CFDD8F38C9}"/>
              </a:ext>
            </a:extLst>
          </p:cNvPr>
          <p:cNvPicPr>
            <a:picLocks noChangeAspect="1"/>
          </p:cNvPicPr>
          <p:nvPr/>
        </p:nvPicPr>
        <p:blipFill>
          <a:blip r:embed="rId2"/>
          <a:stretch>
            <a:fillRect/>
          </a:stretch>
        </p:blipFill>
        <p:spPr>
          <a:xfrm>
            <a:off x="761726" y="1597622"/>
            <a:ext cx="11107960" cy="3390014"/>
          </a:xfrm>
          <a:prstGeom prst="rect">
            <a:avLst/>
          </a:prstGeom>
        </p:spPr>
      </p:pic>
      <p:sp>
        <p:nvSpPr>
          <p:cNvPr id="6" name="TextBox 5">
            <a:extLst>
              <a:ext uri="{FF2B5EF4-FFF2-40B4-BE49-F238E27FC236}">
                <a16:creationId xmlns:a16="http://schemas.microsoft.com/office/drawing/2014/main" id="{9A5BCE95-9C3D-E927-C1EA-D947047DAFC2}"/>
              </a:ext>
            </a:extLst>
          </p:cNvPr>
          <p:cNvSpPr txBox="1"/>
          <p:nvPr/>
        </p:nvSpPr>
        <p:spPr>
          <a:xfrm>
            <a:off x="3159760" y="546854"/>
            <a:ext cx="4551680" cy="461665"/>
          </a:xfrm>
          <a:prstGeom prst="rect">
            <a:avLst/>
          </a:prstGeom>
          <a:noFill/>
        </p:spPr>
        <p:txBody>
          <a:bodyPr wrap="square" rtlCol="0">
            <a:spAutoFit/>
          </a:bodyPr>
          <a:lstStyle/>
          <a:p>
            <a:pPr algn="ctr"/>
            <a:r>
              <a:rPr lang="en-IN" sz="2400">
                <a:latin typeface="Times New Roman" panose="02020603050405020304" pitchFamily="18" charset="0"/>
                <a:cs typeface="Times New Roman" panose="02020603050405020304" pitchFamily="18" charset="0"/>
              </a:rPr>
              <a:t>Assignment</a:t>
            </a:r>
          </a:p>
        </p:txBody>
      </p:sp>
    </p:spTree>
    <p:extLst>
      <p:ext uri="{BB962C8B-B14F-4D97-AF65-F5344CB8AC3E}">
        <p14:creationId xmlns:p14="http://schemas.microsoft.com/office/powerpoint/2010/main" val="32524868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954CB3-BF9C-1824-35F7-EDD41BED307F}"/>
              </a:ext>
            </a:extLst>
          </p:cNvPr>
          <p:cNvPicPr>
            <a:picLocks noChangeAspect="1"/>
          </p:cNvPicPr>
          <p:nvPr/>
        </p:nvPicPr>
        <p:blipFill>
          <a:blip r:embed="rId2"/>
          <a:stretch>
            <a:fillRect/>
          </a:stretch>
        </p:blipFill>
        <p:spPr>
          <a:xfrm>
            <a:off x="664886" y="1108351"/>
            <a:ext cx="10449707" cy="4641298"/>
          </a:xfrm>
          <a:prstGeom prst="rect">
            <a:avLst/>
          </a:prstGeom>
        </p:spPr>
      </p:pic>
    </p:spTree>
    <p:extLst>
      <p:ext uri="{BB962C8B-B14F-4D97-AF65-F5344CB8AC3E}">
        <p14:creationId xmlns:p14="http://schemas.microsoft.com/office/powerpoint/2010/main" val="3604558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AA93A-9D9C-AFD8-5231-FF48D53E5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60E6C-A2DF-FFFA-7BA6-B43728091709}"/>
              </a:ext>
            </a:extLst>
          </p:cNvPr>
          <p:cNvSpPr>
            <a:spLocks noGrp="1"/>
          </p:cNvSpPr>
          <p:nvPr>
            <p:ph type="title"/>
          </p:nvPr>
        </p:nvSpPr>
        <p:spPr/>
        <p:txBody>
          <a:bodyPr>
            <a:normAutofit/>
          </a:bodyPr>
          <a:lstStyle/>
          <a:p>
            <a:r>
              <a:rPr lang="en-US" sz="4200" b="1" i="0" u="none" strike="noStrike" baseline="0">
                <a:solidFill>
                  <a:srgbClr val="4F82BE"/>
                </a:solidFill>
                <a:latin typeface="LiberationSerif-Bold"/>
              </a:rPr>
              <a:t>Calculating the short branch address</a:t>
            </a:r>
            <a:endParaRPr lang="en-IN" sz="4200"/>
          </a:p>
        </p:txBody>
      </p:sp>
      <p:sp>
        <p:nvSpPr>
          <p:cNvPr id="3" name="Content Placeholder 2">
            <a:extLst>
              <a:ext uri="{FF2B5EF4-FFF2-40B4-BE49-F238E27FC236}">
                <a16:creationId xmlns:a16="http://schemas.microsoft.com/office/drawing/2014/main" id="{5A1A9B30-7597-A69B-99FC-1C412297ED9E}"/>
              </a:ext>
            </a:extLst>
          </p:cNvPr>
          <p:cNvSpPr>
            <a:spLocks noGrp="1"/>
          </p:cNvSpPr>
          <p:nvPr>
            <p:ph idx="1"/>
          </p:nvPr>
        </p:nvSpPr>
        <p:spPr/>
        <p:txBody>
          <a:bodyPr>
            <a:normAutofit/>
          </a:bodyPr>
          <a:lstStyle/>
          <a:p>
            <a:pPr algn="l"/>
            <a:r>
              <a:rPr lang="en-US" sz="2600" b="0" i="0" u="none" strike="noStrike" baseline="0">
                <a:latin typeface="LiberationSerif"/>
              </a:rPr>
              <a:t>The target address is relative to the value of the program counter. </a:t>
            </a:r>
            <a:endParaRPr lang="en-US" sz="2600">
              <a:latin typeface="LiberationSerif"/>
            </a:endParaRPr>
          </a:p>
          <a:p>
            <a:pPr algn="l"/>
            <a:endParaRPr lang="en-US" sz="2600" b="0" i="0" u="none" strike="noStrike" baseline="0">
              <a:latin typeface="LiberationSerif"/>
            </a:endParaRPr>
          </a:p>
          <a:p>
            <a:pPr algn="l"/>
            <a:r>
              <a:rPr lang="en-US" sz="2600" b="0" i="0" u="none" strike="noStrike" baseline="0">
                <a:latin typeface="LiberationSerif"/>
              </a:rPr>
              <a:t>If the relative address is positive, the jump is forward. </a:t>
            </a:r>
          </a:p>
          <a:p>
            <a:pPr algn="l"/>
            <a:endParaRPr lang="en-US" sz="2600">
              <a:latin typeface="LiberationSerif"/>
            </a:endParaRPr>
          </a:p>
          <a:p>
            <a:pPr algn="l"/>
            <a:r>
              <a:rPr lang="en-US" sz="2600" b="0" i="0" u="none" strike="noStrike" baseline="0">
                <a:latin typeface="LiberationSerif"/>
              </a:rPr>
              <a:t>If the relative address is negative, then the jump is backwards. </a:t>
            </a:r>
          </a:p>
          <a:p>
            <a:pPr algn="l"/>
            <a:endParaRPr lang="en-US" sz="2600" b="0" i="0" u="none" strike="noStrike" baseline="0">
              <a:latin typeface="LiberationSerif"/>
            </a:endParaRPr>
          </a:p>
          <a:p>
            <a:pPr algn="l"/>
            <a:r>
              <a:rPr lang="en-US" sz="2600" b="0" i="0" u="none" strike="noStrike" baseline="0">
                <a:latin typeface="LiberationSerif"/>
              </a:rPr>
              <a:t>The relative address can cover memory space of –32Mbytes to +32Mbytes from current location of program counter.</a:t>
            </a:r>
            <a:endParaRPr lang="en-IN" sz="2600"/>
          </a:p>
        </p:txBody>
      </p:sp>
    </p:spTree>
    <p:extLst>
      <p:ext uri="{BB962C8B-B14F-4D97-AF65-F5344CB8AC3E}">
        <p14:creationId xmlns:p14="http://schemas.microsoft.com/office/powerpoint/2010/main" val="23673787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53D38-B43E-0911-8676-3F30A6194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A49DDC-9BBD-8282-698B-47DAD89E7389}"/>
              </a:ext>
            </a:extLst>
          </p:cNvPr>
          <p:cNvSpPr>
            <a:spLocks noGrp="1"/>
          </p:cNvSpPr>
          <p:nvPr>
            <p:ph type="title"/>
          </p:nvPr>
        </p:nvSpPr>
        <p:spPr/>
        <p:txBody>
          <a:bodyPr/>
          <a:lstStyle/>
          <a:p>
            <a:r>
              <a:rPr lang="en-US" sz="4400" b="1" i="0" u="none" strike="noStrike" baseline="0">
                <a:solidFill>
                  <a:srgbClr val="4F82BE"/>
                </a:solidFill>
                <a:latin typeface="LiberationSerif-Bold"/>
              </a:rPr>
              <a:t>Calculating the short branch address</a:t>
            </a:r>
            <a:endParaRPr lang="en-IN"/>
          </a:p>
        </p:txBody>
      </p:sp>
      <p:sp>
        <p:nvSpPr>
          <p:cNvPr id="3" name="Content Placeholder 2">
            <a:extLst>
              <a:ext uri="{FF2B5EF4-FFF2-40B4-BE49-F238E27FC236}">
                <a16:creationId xmlns:a16="http://schemas.microsoft.com/office/drawing/2014/main" id="{9B6310D1-C8FA-7617-2218-FBB9280F3D89}"/>
              </a:ext>
            </a:extLst>
          </p:cNvPr>
          <p:cNvSpPr>
            <a:spLocks noGrp="1"/>
          </p:cNvSpPr>
          <p:nvPr>
            <p:ph idx="1"/>
          </p:nvPr>
        </p:nvSpPr>
        <p:spPr/>
        <p:txBody>
          <a:bodyPr>
            <a:normAutofit fontScale="92500" lnSpcReduction="10000"/>
          </a:bodyPr>
          <a:lstStyle/>
          <a:p>
            <a:pPr algn="l"/>
            <a:r>
              <a:rPr lang="en-US" sz="2600" b="0" i="0" u="none" strike="noStrike" baseline="0">
                <a:latin typeface="LiberationSerif"/>
              </a:rPr>
              <a:t>The reason for 32MB is the fact that 24 bits are shifted left twice (multiplied by 4) by the ARM CPU automatically. </a:t>
            </a:r>
          </a:p>
          <a:p>
            <a:pPr algn="l"/>
            <a:endParaRPr lang="en-US" sz="2600" b="0" i="0" u="none" strike="noStrike" baseline="0">
              <a:latin typeface="LiberationSerif"/>
            </a:endParaRPr>
          </a:p>
          <a:p>
            <a:pPr algn="l"/>
            <a:r>
              <a:rPr lang="en-US" sz="2600" b="0" i="0" u="none" strike="noStrike" baseline="0">
                <a:latin typeface="LiberationSerif"/>
              </a:rPr>
              <a:t>That gives us 26 bits.</a:t>
            </a:r>
          </a:p>
          <a:p>
            <a:pPr algn="l"/>
            <a:endParaRPr lang="en-US" sz="2600" b="0" i="0" u="none" strike="noStrike" baseline="0">
              <a:latin typeface="LiberationSerif"/>
            </a:endParaRPr>
          </a:p>
          <a:p>
            <a:pPr algn="l"/>
            <a:r>
              <a:rPr lang="en-US" sz="2600" b="0" i="0" u="none" strike="noStrike" baseline="0">
                <a:latin typeface="LiberationSerif"/>
              </a:rPr>
              <a:t>Now, since one bit is used for positive or negative sign, we have only 25 bits for magnitude. </a:t>
            </a:r>
          </a:p>
          <a:p>
            <a:pPr algn="l"/>
            <a:endParaRPr lang="en-US" sz="2600" b="0" i="0" u="none" strike="noStrike" baseline="0">
              <a:latin typeface="LiberationSerif"/>
            </a:endParaRPr>
          </a:p>
          <a:p>
            <a:pPr algn="l"/>
            <a:r>
              <a:rPr lang="en-US" sz="2600" b="0" i="0" u="none" strike="noStrike" baseline="0">
                <a:latin typeface="LiberationSerif"/>
              </a:rPr>
              <a:t>The 25 bits magnitude gives us 32M bytes (2^25 = 32M) in each direction.</a:t>
            </a:r>
          </a:p>
          <a:p>
            <a:pPr marL="0" indent="0" algn="l">
              <a:buNone/>
            </a:pPr>
            <a:r>
              <a:rPr lang="en-US" sz="2600" b="0" i="0" u="none" strike="noStrike" baseline="0">
                <a:latin typeface="LiberationSerif"/>
              </a:rPr>
              <a:t> </a:t>
            </a:r>
          </a:p>
          <a:p>
            <a:pPr algn="l"/>
            <a:r>
              <a:rPr lang="en-US" sz="2600" b="0" i="0" u="none" strike="noStrike" baseline="0">
                <a:latin typeface="LiberationSerif"/>
              </a:rPr>
              <a:t>That is –32Mbytes if it is backward and +32MB if it is forward jump.</a:t>
            </a:r>
            <a:endParaRPr lang="en-IN" sz="2600"/>
          </a:p>
        </p:txBody>
      </p:sp>
    </p:spTree>
    <p:extLst>
      <p:ext uri="{BB962C8B-B14F-4D97-AF65-F5344CB8AC3E}">
        <p14:creationId xmlns:p14="http://schemas.microsoft.com/office/powerpoint/2010/main" val="25611394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AAB74-9D94-E29A-C65F-B18275A30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B0D3D-1D5E-8C71-D69F-C522AC869944}"/>
              </a:ext>
            </a:extLst>
          </p:cNvPr>
          <p:cNvSpPr>
            <a:spLocks noGrp="1"/>
          </p:cNvSpPr>
          <p:nvPr>
            <p:ph type="title"/>
          </p:nvPr>
        </p:nvSpPr>
        <p:spPr/>
        <p:txBody>
          <a:bodyPr/>
          <a:lstStyle/>
          <a:p>
            <a:r>
              <a:rPr lang="en-US" sz="4400" b="1" i="0" u="none" strike="noStrike" baseline="0">
                <a:solidFill>
                  <a:srgbClr val="4F82BE"/>
                </a:solidFill>
                <a:latin typeface="LiberationSerif-Bold"/>
              </a:rPr>
              <a:t>Calculating the short branch address</a:t>
            </a:r>
            <a:endParaRPr lang="en-IN" b="1"/>
          </a:p>
        </p:txBody>
      </p:sp>
      <p:sp>
        <p:nvSpPr>
          <p:cNvPr id="3" name="Content Placeholder 2">
            <a:extLst>
              <a:ext uri="{FF2B5EF4-FFF2-40B4-BE49-F238E27FC236}">
                <a16:creationId xmlns:a16="http://schemas.microsoft.com/office/drawing/2014/main" id="{C5955A72-C168-19CB-925B-BC63BDBE9B02}"/>
              </a:ext>
            </a:extLst>
          </p:cNvPr>
          <p:cNvSpPr>
            <a:spLocks noGrp="1"/>
          </p:cNvSpPr>
          <p:nvPr>
            <p:ph idx="1"/>
          </p:nvPr>
        </p:nvSpPr>
        <p:spPr/>
        <p:txBody>
          <a:bodyPr>
            <a:normAutofit/>
          </a:bodyPr>
          <a:lstStyle/>
          <a:p>
            <a:pPr algn="l"/>
            <a:r>
              <a:rPr lang="en-IN" sz="2600" b="0" i="0" u="none" strike="noStrike" baseline="0">
                <a:latin typeface="LiberationSerif"/>
              </a:rPr>
              <a:t>Therefore, to calculate </a:t>
            </a:r>
            <a:r>
              <a:rPr lang="en-US" sz="2600" b="0" i="0" u="none" strike="noStrike" baseline="0">
                <a:latin typeface="LiberationSerif"/>
              </a:rPr>
              <a:t>the target address, the relative address is shifted left twice and added to the address of the next instruction to be fetched</a:t>
            </a:r>
          </a:p>
          <a:p>
            <a:pPr algn="l"/>
            <a:endParaRPr lang="en-US" sz="2600" b="0" i="0" u="none" strike="noStrike" baseline="0">
              <a:latin typeface="LiberationSerif"/>
            </a:endParaRPr>
          </a:p>
          <a:p>
            <a:pPr algn="l"/>
            <a:r>
              <a:rPr lang="en-US" sz="2600" b="0" i="0" u="none" strike="noStrike" baseline="0">
                <a:latin typeface="LiberationSerif"/>
              </a:rPr>
              <a:t> [target address = relative address shifted left twice + address of the next instruction to be fetched]. </a:t>
            </a:r>
          </a:p>
          <a:p>
            <a:pPr marL="0" indent="0" algn="l">
              <a:buNone/>
            </a:pPr>
            <a:endParaRPr lang="en-US" sz="2600" b="0" i="0" u="none" strike="noStrike" baseline="0">
              <a:latin typeface="LiberationSerif"/>
            </a:endParaRPr>
          </a:p>
          <a:p>
            <a:pPr algn="l"/>
            <a:r>
              <a:rPr lang="en-US" sz="2600">
                <a:latin typeface="LiberationSerif"/>
              </a:rPr>
              <a:t>T</a:t>
            </a:r>
            <a:r>
              <a:rPr lang="en-US" sz="2600" b="0" i="0" u="none" strike="noStrike" baseline="0">
                <a:latin typeface="LiberationSerif"/>
              </a:rPr>
              <a:t>he next instruction to be fetched is two instructions below the current branch instruction. </a:t>
            </a:r>
          </a:p>
          <a:p>
            <a:pPr algn="l"/>
            <a:r>
              <a:rPr lang="en-US" sz="2600" b="0" i="0" u="none" strike="noStrike" baseline="0">
                <a:latin typeface="LiberationSerif"/>
              </a:rPr>
              <a:t>The reason is the instruction right below the branch is already in the pipeline. See Figure 4-5.</a:t>
            </a:r>
            <a:endParaRPr lang="en-IN" sz="2600"/>
          </a:p>
        </p:txBody>
      </p:sp>
    </p:spTree>
    <p:extLst>
      <p:ext uri="{BB962C8B-B14F-4D97-AF65-F5344CB8AC3E}">
        <p14:creationId xmlns:p14="http://schemas.microsoft.com/office/powerpoint/2010/main" val="32514427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CBCFF-F2F0-D602-3247-849460B78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194E6-CFBA-8E67-27D1-CC61C1259F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BF4A54-0CD9-DCD6-707E-7F559BE7390B}"/>
              </a:ext>
            </a:extLst>
          </p:cNvPr>
          <p:cNvSpPr>
            <a:spLocks noGrp="1"/>
          </p:cNvSpPr>
          <p:nvPr>
            <p:ph idx="1"/>
          </p:nvPr>
        </p:nvSpPr>
        <p:spPr/>
        <p:txBody>
          <a:bodyPr>
            <a:normAutofit/>
          </a:bodyPr>
          <a:lstStyle/>
          <a:p>
            <a:pPr algn="l"/>
            <a:r>
              <a:rPr lang="en-US" b="0" i="0" u="none" strike="noStrike" baseline="0">
                <a:latin typeface="LiberationSerif"/>
              </a:rPr>
              <a:t>You might ask why we add the relative address to the address of two instructions below the current instruction. </a:t>
            </a:r>
          </a:p>
          <a:p>
            <a:pPr algn="l"/>
            <a:r>
              <a:rPr lang="en-US" b="0" i="0" u="none" strike="noStrike" baseline="0">
                <a:latin typeface="LiberationSerif"/>
              </a:rPr>
              <a:t>(why don’t we add the relative address to the address of the instruction right below the current instruction as it is in other CPUs). This is due to the pipeline issues as we will see in next section and Chapter 7.</a:t>
            </a:r>
            <a:endParaRPr lang="en-IN"/>
          </a:p>
        </p:txBody>
      </p:sp>
    </p:spTree>
    <p:extLst>
      <p:ext uri="{BB962C8B-B14F-4D97-AF65-F5344CB8AC3E}">
        <p14:creationId xmlns:p14="http://schemas.microsoft.com/office/powerpoint/2010/main" val="13976670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63591-D7CA-D6E1-52D6-4CCB44D750E8}"/>
              </a:ext>
            </a:extLst>
          </p:cNvPr>
          <p:cNvSpPr>
            <a:spLocks noGrp="1"/>
          </p:cNvSpPr>
          <p:nvPr>
            <p:ph type="title"/>
          </p:nvPr>
        </p:nvSpPr>
        <p:spPr/>
        <p:txBody>
          <a:bodyPr>
            <a:normAutofit/>
          </a:bodyPr>
          <a:lstStyle/>
          <a:p>
            <a:r>
              <a:rPr lang="en-US" sz="4200" b="1" i="0" u="none" strike="noStrike" baseline="0">
                <a:solidFill>
                  <a:srgbClr val="4F82BE"/>
                </a:solidFill>
                <a:latin typeface="LiberationSerif-Bold"/>
              </a:rPr>
              <a:t>Branching beyond 32M byte limit</a:t>
            </a:r>
            <a:endParaRPr lang="en-IN" sz="4200"/>
          </a:p>
        </p:txBody>
      </p:sp>
      <p:sp>
        <p:nvSpPr>
          <p:cNvPr id="3" name="Content Placeholder 2">
            <a:extLst>
              <a:ext uri="{FF2B5EF4-FFF2-40B4-BE49-F238E27FC236}">
                <a16:creationId xmlns:a16="http://schemas.microsoft.com/office/drawing/2014/main" id="{76529443-5D81-B1F9-A079-6178C8C3F484}"/>
              </a:ext>
            </a:extLst>
          </p:cNvPr>
          <p:cNvSpPr>
            <a:spLocks noGrp="1"/>
          </p:cNvSpPr>
          <p:nvPr>
            <p:ph idx="1"/>
          </p:nvPr>
        </p:nvSpPr>
        <p:spPr/>
        <p:txBody>
          <a:bodyPr>
            <a:normAutofit/>
          </a:bodyPr>
          <a:lstStyle/>
          <a:p>
            <a:pPr algn="l"/>
            <a:r>
              <a:rPr lang="en-US" b="0" i="0" u="none" strike="noStrike" baseline="0">
                <a:latin typeface="LiberationSerif"/>
              </a:rPr>
              <a:t>To branch beyond the address space of 32M bytes, we use BX (branch and exchange) instruction. </a:t>
            </a:r>
          </a:p>
          <a:p>
            <a:pPr algn="l"/>
            <a:endParaRPr lang="en-US" b="0" i="0" u="none" strike="noStrike" baseline="0">
              <a:latin typeface="LiberationSerif"/>
            </a:endParaRPr>
          </a:p>
          <a:p>
            <a:pPr algn="l"/>
            <a:r>
              <a:rPr lang="en-US" b="0" i="0" u="none" strike="noStrike" baseline="0">
                <a:latin typeface="LiberationSerif"/>
              </a:rPr>
              <a:t>The “BX Rn” instruction uses register Rn to hold target address.</a:t>
            </a:r>
          </a:p>
          <a:p>
            <a:pPr marL="0" indent="0" algn="l">
              <a:buNone/>
            </a:pPr>
            <a:endParaRPr lang="en-US" b="0" i="0" u="none" strike="noStrike" baseline="0">
              <a:latin typeface="LiberationSerif"/>
            </a:endParaRPr>
          </a:p>
          <a:p>
            <a:pPr algn="l"/>
            <a:r>
              <a:rPr lang="en-US" b="0" i="0" u="none" strike="noStrike" baseline="0">
                <a:latin typeface="LiberationSerif"/>
              </a:rPr>
              <a:t>Since Rn can be any of the R0–R14 registers and they are 32-bit registers, the “BX Rn” instruction can land anywhere in the 4G bytes address space of the ARM. </a:t>
            </a:r>
          </a:p>
        </p:txBody>
      </p:sp>
    </p:spTree>
    <p:extLst>
      <p:ext uri="{BB962C8B-B14F-4D97-AF65-F5344CB8AC3E}">
        <p14:creationId xmlns:p14="http://schemas.microsoft.com/office/powerpoint/2010/main" val="33983568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15E7-6172-C65D-2EFE-FA6100DB1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CBDC4-E93D-B5AD-C789-F0CA9525A084}"/>
              </a:ext>
            </a:extLst>
          </p:cNvPr>
          <p:cNvSpPr>
            <a:spLocks noGrp="1"/>
          </p:cNvSpPr>
          <p:nvPr>
            <p:ph type="title"/>
          </p:nvPr>
        </p:nvSpPr>
        <p:spPr/>
        <p:txBody>
          <a:bodyPr>
            <a:normAutofit/>
          </a:bodyPr>
          <a:lstStyle/>
          <a:p>
            <a:r>
              <a:rPr lang="en-US" sz="4200" b="1" i="0" u="none" strike="noStrike" baseline="0">
                <a:solidFill>
                  <a:srgbClr val="4F82BE"/>
                </a:solidFill>
                <a:latin typeface="LiberationSerif-Bold"/>
              </a:rPr>
              <a:t>Branching beyond 32M byte limit</a:t>
            </a:r>
            <a:endParaRPr lang="en-IN" sz="4200"/>
          </a:p>
        </p:txBody>
      </p:sp>
      <p:sp>
        <p:nvSpPr>
          <p:cNvPr id="3" name="Content Placeholder 2">
            <a:extLst>
              <a:ext uri="{FF2B5EF4-FFF2-40B4-BE49-F238E27FC236}">
                <a16:creationId xmlns:a16="http://schemas.microsoft.com/office/drawing/2014/main" id="{A62E5C9B-B569-94E5-7F8F-CEEBCEE562F2}"/>
              </a:ext>
            </a:extLst>
          </p:cNvPr>
          <p:cNvSpPr>
            <a:spLocks noGrp="1"/>
          </p:cNvSpPr>
          <p:nvPr>
            <p:ph idx="1"/>
          </p:nvPr>
        </p:nvSpPr>
        <p:spPr/>
        <p:txBody>
          <a:bodyPr>
            <a:normAutofit/>
          </a:bodyPr>
          <a:lstStyle/>
          <a:p>
            <a:pPr algn="l"/>
            <a:r>
              <a:rPr lang="en-US" b="0" i="0" u="none" strike="noStrike" baseline="0">
                <a:latin typeface="LiberationSerif"/>
              </a:rPr>
              <a:t>In the instruction “BX R2” the R2 is loaded into the program counter (R15) and CPU starts to fetch instructions from the target address pointed to by R15, the program counter. </a:t>
            </a:r>
          </a:p>
          <a:p>
            <a:pPr algn="l"/>
            <a:endParaRPr lang="en-US" b="0" i="0" u="none" strike="noStrike" baseline="0">
              <a:latin typeface="LiberationSerif"/>
            </a:endParaRPr>
          </a:p>
          <a:p>
            <a:pPr algn="l"/>
            <a:r>
              <a:rPr lang="en-US" b="0" i="0" u="none" strike="noStrike" baseline="0">
                <a:latin typeface="LiberationSerif"/>
              </a:rPr>
              <a:t>See</a:t>
            </a:r>
            <a:r>
              <a:rPr lang="en-US">
                <a:latin typeface="LiberationSerif"/>
              </a:rPr>
              <a:t> </a:t>
            </a:r>
            <a:r>
              <a:rPr lang="en-US" b="0" i="0" u="none" strike="noStrike" baseline="0">
                <a:latin typeface="LiberationSerif"/>
              </a:rPr>
              <a:t>Figure 4-6.</a:t>
            </a:r>
          </a:p>
          <a:p>
            <a:pPr marL="0" indent="0" algn="l">
              <a:buNone/>
            </a:pPr>
            <a:endParaRPr lang="en-US" b="0" i="0" u="none" strike="noStrike" baseline="0">
              <a:latin typeface="LiberationSerif"/>
            </a:endParaRPr>
          </a:p>
          <a:p>
            <a:pPr algn="l"/>
            <a:r>
              <a:rPr lang="en-US" b="0" i="0" u="none" strike="noStrike" baseline="0">
                <a:latin typeface="LiberationSerif"/>
              </a:rPr>
              <a:t>Since the instructions are word aligned, we must make sure that the lower two bits of the Rn are 0s.</a:t>
            </a:r>
            <a:endParaRPr lang="en-IN"/>
          </a:p>
        </p:txBody>
      </p:sp>
    </p:spTree>
    <p:extLst>
      <p:ext uri="{BB962C8B-B14F-4D97-AF65-F5344CB8AC3E}">
        <p14:creationId xmlns:p14="http://schemas.microsoft.com/office/powerpoint/2010/main" val="22538556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BBF1-58F9-17F3-5A6F-656C0A20B3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353853-B043-BFEC-FF55-E9A6CA8D547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D425795-F87C-35D2-5A61-85D6DDE8EB69}"/>
              </a:ext>
            </a:extLst>
          </p:cNvPr>
          <p:cNvPicPr>
            <a:picLocks noChangeAspect="1"/>
          </p:cNvPicPr>
          <p:nvPr/>
        </p:nvPicPr>
        <p:blipFill>
          <a:blip r:embed="rId2"/>
          <a:stretch>
            <a:fillRect/>
          </a:stretch>
        </p:blipFill>
        <p:spPr>
          <a:xfrm>
            <a:off x="659336" y="558165"/>
            <a:ext cx="11137234" cy="5202555"/>
          </a:xfrm>
          <a:prstGeom prst="rect">
            <a:avLst/>
          </a:prstGeom>
        </p:spPr>
      </p:pic>
    </p:spTree>
    <p:extLst>
      <p:ext uri="{BB962C8B-B14F-4D97-AF65-F5344CB8AC3E}">
        <p14:creationId xmlns:p14="http://schemas.microsoft.com/office/powerpoint/2010/main" val="30033722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AC715-D64A-8FDE-157A-BD508EE5B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1D485-5169-2B16-6D55-382CBC98591A}"/>
              </a:ext>
            </a:extLst>
          </p:cNvPr>
          <p:cNvSpPr>
            <a:spLocks noGrp="1"/>
          </p:cNvSpPr>
          <p:nvPr>
            <p:ph type="title"/>
          </p:nvPr>
        </p:nvSpPr>
        <p:spPr/>
        <p:txBody>
          <a:bodyPr>
            <a:normAutofit/>
          </a:bodyPr>
          <a:lstStyle/>
          <a:p>
            <a:r>
              <a:rPr lang="en-IN" sz="4200" b="1" i="0" u="none" strike="noStrike" baseline="0">
                <a:solidFill>
                  <a:srgbClr val="4F82BE"/>
                </a:solidFill>
                <a:latin typeface="LiberationSerif-Bold"/>
              </a:rPr>
              <a:t>Calling Subroutine with BL</a:t>
            </a:r>
            <a:endParaRPr lang="en-IN" sz="4200"/>
          </a:p>
        </p:txBody>
      </p:sp>
      <p:sp>
        <p:nvSpPr>
          <p:cNvPr id="3" name="Content Placeholder 2">
            <a:extLst>
              <a:ext uri="{FF2B5EF4-FFF2-40B4-BE49-F238E27FC236}">
                <a16:creationId xmlns:a16="http://schemas.microsoft.com/office/drawing/2014/main" id="{B98EA4CD-BBA0-4A46-95B6-2D85125D796B}"/>
              </a:ext>
            </a:extLst>
          </p:cNvPr>
          <p:cNvSpPr>
            <a:spLocks noGrp="1"/>
          </p:cNvSpPr>
          <p:nvPr>
            <p:ph idx="1"/>
          </p:nvPr>
        </p:nvSpPr>
        <p:spPr/>
        <p:txBody>
          <a:bodyPr>
            <a:noAutofit/>
          </a:bodyPr>
          <a:lstStyle/>
          <a:p>
            <a:pPr algn="l"/>
            <a:r>
              <a:rPr lang="en-US" b="0" i="0" u="none" strike="noStrike" baseline="0">
                <a:latin typeface="LiberationSerif"/>
              </a:rPr>
              <a:t>Another control transfer instruction is the BL (branch and link) instruction, which is used to call a subroutine.</a:t>
            </a:r>
          </a:p>
          <a:p>
            <a:pPr algn="l"/>
            <a:r>
              <a:rPr lang="en-US" b="0" i="0" u="none" strike="noStrike" baseline="0">
                <a:latin typeface="LiberationSerif"/>
              </a:rPr>
              <a:t>Subroutines are often used to perform tasks that need to be performed frequently. </a:t>
            </a:r>
          </a:p>
          <a:p>
            <a:pPr algn="l"/>
            <a:r>
              <a:rPr lang="en-US" b="0" i="0" u="none" strike="noStrike" baseline="0">
                <a:latin typeface="LiberationSerif"/>
              </a:rPr>
              <a:t>This makes a program more structured in addition to saving memory space.</a:t>
            </a:r>
          </a:p>
          <a:p>
            <a:pPr algn="l"/>
            <a:r>
              <a:rPr lang="en-US" b="0" i="0" u="none" strike="noStrike" baseline="0">
                <a:latin typeface="LiberationSerif"/>
              </a:rPr>
              <a:t>In the ARM there is only one instruction for call and that is BL (branch and link). </a:t>
            </a:r>
          </a:p>
          <a:p>
            <a:pPr algn="l"/>
            <a:r>
              <a:rPr lang="en-US" b="0" i="0" u="none" strike="noStrike" baseline="0">
                <a:latin typeface="LiberationSerif"/>
              </a:rPr>
              <a:t>To use BL instruction for call, we must leave the R14 register unused since that is where the ARM CPU stores the address of the next instruction where it returns to </a:t>
            </a:r>
            <a:r>
              <a:rPr lang="en-IN" b="0" i="0" u="none" strike="noStrike" baseline="0">
                <a:latin typeface="LiberationSerif"/>
              </a:rPr>
              <a:t>resume executing the program.</a:t>
            </a:r>
            <a:endParaRPr lang="en-IN"/>
          </a:p>
        </p:txBody>
      </p:sp>
    </p:spTree>
    <p:extLst>
      <p:ext uri="{BB962C8B-B14F-4D97-AF65-F5344CB8AC3E}">
        <p14:creationId xmlns:p14="http://schemas.microsoft.com/office/powerpoint/2010/main" val="11336401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BD780-CF2E-F00C-099E-D957A614F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E51EE-73E9-558C-CE3E-1B3139FD050D}"/>
              </a:ext>
            </a:extLst>
          </p:cNvPr>
          <p:cNvSpPr>
            <a:spLocks noGrp="1"/>
          </p:cNvSpPr>
          <p:nvPr>
            <p:ph type="title"/>
          </p:nvPr>
        </p:nvSpPr>
        <p:spPr/>
        <p:txBody>
          <a:bodyPr>
            <a:normAutofit/>
          </a:bodyPr>
          <a:lstStyle/>
          <a:p>
            <a:r>
              <a:rPr lang="en-US" sz="4200" b="1" i="0" u="none" strike="noStrike" baseline="0">
                <a:solidFill>
                  <a:srgbClr val="4F82BE"/>
                </a:solidFill>
                <a:latin typeface="LiberationSerif-Bold"/>
              </a:rPr>
              <a:t>BL (Branch and Link) instruction and calling subroutine</a:t>
            </a:r>
            <a:endParaRPr lang="en-IN" sz="4200"/>
          </a:p>
        </p:txBody>
      </p:sp>
      <p:sp>
        <p:nvSpPr>
          <p:cNvPr id="3" name="Content Placeholder 2">
            <a:extLst>
              <a:ext uri="{FF2B5EF4-FFF2-40B4-BE49-F238E27FC236}">
                <a16:creationId xmlns:a16="http://schemas.microsoft.com/office/drawing/2014/main" id="{27068596-478D-030A-D7C2-06D133B6943C}"/>
              </a:ext>
            </a:extLst>
          </p:cNvPr>
          <p:cNvSpPr>
            <a:spLocks noGrp="1"/>
          </p:cNvSpPr>
          <p:nvPr>
            <p:ph idx="1"/>
          </p:nvPr>
        </p:nvSpPr>
        <p:spPr/>
        <p:txBody>
          <a:bodyPr>
            <a:normAutofit lnSpcReduction="10000"/>
          </a:bodyPr>
          <a:lstStyle/>
          <a:p>
            <a:pPr algn="l"/>
            <a:r>
              <a:rPr lang="en-US" sz="4000" b="0" i="0" u="none" strike="noStrike" baseline="0">
                <a:latin typeface="LiberationSerif"/>
              </a:rPr>
              <a:t>In the 32-bit instruction BL, 8 bits are used for the opcode and the other 24 bits, k23–k0, are used for the address of the target subroutine, just like in the Branch instruction. </a:t>
            </a:r>
          </a:p>
          <a:p>
            <a:pPr marL="0" indent="0" algn="l">
              <a:buNone/>
            </a:pPr>
            <a:endParaRPr lang="en-US" sz="4000" b="0" i="0" u="none" strike="noStrike" baseline="0">
              <a:latin typeface="LiberationSerif"/>
            </a:endParaRPr>
          </a:p>
          <a:p>
            <a:pPr algn="l"/>
            <a:r>
              <a:rPr lang="en-US" sz="4000" b="0" i="0" u="none" strike="noStrike" baseline="0">
                <a:latin typeface="LiberationSerif"/>
              </a:rPr>
              <a:t>Therefore, BL can be used to call subroutines located anywhere within the 32M address space of the ARM, as shown in Figure 4-7.</a:t>
            </a:r>
            <a:endParaRPr lang="en-IN" sz="5400"/>
          </a:p>
        </p:txBody>
      </p:sp>
    </p:spTree>
    <p:extLst>
      <p:ext uri="{BB962C8B-B14F-4D97-AF65-F5344CB8AC3E}">
        <p14:creationId xmlns:p14="http://schemas.microsoft.com/office/powerpoint/2010/main" val="577104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768185-66A8-B6DC-E64A-E0850BED9261}"/>
              </a:ext>
            </a:extLst>
          </p:cNvPr>
          <p:cNvSpPr txBox="1"/>
          <p:nvPr/>
        </p:nvSpPr>
        <p:spPr>
          <a:xfrm>
            <a:off x="436880" y="257294"/>
            <a:ext cx="6096000" cy="523220"/>
          </a:xfrm>
          <a:prstGeom prst="rect">
            <a:avLst/>
          </a:prstGeom>
          <a:noFill/>
        </p:spPr>
        <p:txBody>
          <a:bodyPr wrap="square">
            <a:spAutoFit/>
          </a:bodyPr>
          <a:lstStyle/>
          <a:p>
            <a:r>
              <a:rPr lang="en-US" sz="2800" b="1" i="0" u="none" strike="noStrike" baseline="0">
                <a:latin typeface="Times New Roman" panose="02020603050405020304" pitchFamily="18" charset="0"/>
                <a:cs typeface="Times New Roman" panose="02020603050405020304" pitchFamily="18" charset="0"/>
              </a:rPr>
              <a:t>No increment instruction in ARM</a:t>
            </a:r>
            <a:endParaRPr lang="en-IN" sz="28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05D1F44-8DB0-BAFD-5156-7326C8AB17B2}"/>
              </a:ext>
            </a:extLst>
          </p:cNvPr>
          <p:cNvSpPr txBox="1"/>
          <p:nvPr/>
        </p:nvSpPr>
        <p:spPr>
          <a:xfrm>
            <a:off x="436880" y="1267799"/>
            <a:ext cx="11241578" cy="4678204"/>
          </a:xfrm>
          <a:prstGeom prst="rect">
            <a:avLst/>
          </a:prstGeom>
          <a:noFill/>
        </p:spPr>
        <p:txBody>
          <a:bodyPr wrap="square">
            <a:spAutoFit/>
          </a:bodyPr>
          <a:lstStyle/>
          <a:p>
            <a:pPr algn="l"/>
            <a:r>
              <a:rPr lang="en-IN" sz="2000" b="0" i="0" u="none" strike="noStrike" baseline="0">
                <a:latin typeface="Times New Roman" panose="02020603050405020304" pitchFamily="18" charset="0"/>
                <a:cs typeface="Times New Roman" panose="02020603050405020304" pitchFamily="18" charset="0"/>
              </a:rPr>
              <a:t>ADD to perform this action.</a:t>
            </a:r>
          </a:p>
          <a:p>
            <a:pPr algn="l"/>
            <a:r>
              <a:rPr lang="en-US" sz="2000" b="0" i="0" u="none" strike="noStrike" baseline="0">
                <a:latin typeface="Times New Roman" panose="02020603050405020304" pitchFamily="18" charset="0"/>
                <a:cs typeface="Times New Roman" panose="02020603050405020304" pitchFamily="18" charset="0"/>
              </a:rPr>
              <a:t>The instruction “ADDS R4,R4,#1” will increment the R4 and places the result in R4 register.</a:t>
            </a:r>
          </a:p>
          <a:p>
            <a:pPr algn="l"/>
            <a:endParaRPr lang="en-US" sz="2000">
              <a:latin typeface="Times New Roman" panose="02020603050405020304" pitchFamily="18" charset="0"/>
              <a:cs typeface="Times New Roman" panose="02020603050405020304" pitchFamily="18" charset="0"/>
            </a:endParaRPr>
          </a:p>
          <a:p>
            <a:pPr algn="l"/>
            <a:r>
              <a:rPr lang="en-IN" sz="2000" b="1" i="0" u="none" strike="noStrike" baseline="0">
                <a:latin typeface="Times New Roman" panose="02020603050405020304" pitchFamily="18" charset="0"/>
                <a:cs typeface="Times New Roman" panose="02020603050405020304" pitchFamily="18" charset="0"/>
              </a:rPr>
              <a:t>ADC (add with carry)</a:t>
            </a:r>
          </a:p>
          <a:p>
            <a:pPr algn="l"/>
            <a:endParaRPr lang="en-IN" sz="2000" b="1" i="0" u="none" strike="noStrike" baseline="0">
              <a:latin typeface="Times New Roman" panose="02020603050405020304" pitchFamily="18" charset="0"/>
              <a:cs typeface="Times New Roman" panose="02020603050405020304" pitchFamily="18" charset="0"/>
            </a:endParaRPr>
          </a:p>
          <a:p>
            <a:pPr algn="l"/>
            <a:r>
              <a:rPr lang="en-US" sz="2000" b="0" i="0" u="none" strike="noStrike" baseline="0">
                <a:solidFill>
                  <a:srgbClr val="000000"/>
                </a:solidFill>
                <a:latin typeface="Times New Roman" panose="02020603050405020304" pitchFamily="18" charset="0"/>
                <a:cs typeface="Times New Roman" panose="02020603050405020304" pitchFamily="18" charset="0"/>
              </a:rPr>
              <a:t>This instruction is used for multiword (data larger than 32-bit) numbers. </a:t>
            </a:r>
          </a:p>
          <a:p>
            <a:pPr algn="l"/>
            <a:r>
              <a:rPr lang="en-US" sz="2000" b="0" i="0" u="none" strike="noStrike" baseline="0">
                <a:solidFill>
                  <a:srgbClr val="000000"/>
                </a:solidFill>
                <a:latin typeface="Times New Roman" panose="02020603050405020304" pitchFamily="18" charset="0"/>
                <a:cs typeface="Times New Roman" panose="02020603050405020304" pitchFamily="18" charset="0"/>
              </a:rPr>
              <a:t>The form of </a:t>
            </a:r>
            <a:r>
              <a:rPr lang="en-IN" sz="2000" b="0" i="0" u="none" strike="noStrike" baseline="0">
                <a:solidFill>
                  <a:srgbClr val="000000"/>
                </a:solidFill>
                <a:latin typeface="Times New Roman" panose="02020603050405020304" pitchFamily="18" charset="0"/>
                <a:cs typeface="Times New Roman" panose="02020603050405020304" pitchFamily="18" charset="0"/>
              </a:rPr>
              <a:t>the ADC instruction is</a:t>
            </a:r>
          </a:p>
          <a:p>
            <a:pPr algn="l"/>
            <a:endParaRPr lang="en-IN" sz="2000" b="0" i="0" u="none" strike="noStrike" baseline="0">
              <a:solidFill>
                <a:srgbClr val="000000"/>
              </a:solidFill>
              <a:latin typeface="Times New Roman" panose="02020603050405020304" pitchFamily="18" charset="0"/>
              <a:cs typeface="Times New Roman" panose="02020603050405020304" pitchFamily="18" charset="0"/>
            </a:endParaRPr>
          </a:p>
          <a:p>
            <a:pPr algn="l"/>
            <a:r>
              <a:rPr lang="en-IN" sz="2000" b="0" i="0" u="none" strike="noStrike" baseline="0">
                <a:solidFill>
                  <a:srgbClr val="008100"/>
                </a:solidFill>
                <a:latin typeface="Times New Roman" panose="02020603050405020304" pitchFamily="18" charset="0"/>
                <a:cs typeface="Times New Roman" panose="02020603050405020304" pitchFamily="18" charset="0"/>
              </a:rPr>
              <a:t>ADC Rd,Rn,Op2 ;Rd = Rn + Op2 + C</a:t>
            </a:r>
          </a:p>
          <a:p>
            <a:pPr algn="l"/>
            <a:endParaRPr lang="en-IN" sz="2000">
              <a:solidFill>
                <a:srgbClr val="008100"/>
              </a:solidFill>
              <a:latin typeface="Times New Roman" panose="02020603050405020304" pitchFamily="18" charset="0"/>
              <a:cs typeface="Times New Roman" panose="02020603050405020304" pitchFamily="18" charset="0"/>
            </a:endParaRPr>
          </a:p>
          <a:p>
            <a:pPr algn="l"/>
            <a:r>
              <a:rPr lang="en-US" sz="2000" b="0" i="0" u="none" strike="noStrike" baseline="0">
                <a:latin typeface="Times New Roman" panose="02020603050405020304" pitchFamily="18" charset="0"/>
                <a:cs typeface="Times New Roman" panose="02020603050405020304" pitchFamily="18" charset="0"/>
              </a:rPr>
              <a:t> In addition the following two cases will be examined:</a:t>
            </a:r>
          </a:p>
          <a:p>
            <a:pPr algn="l"/>
            <a:endParaRPr lang="en-US" sz="2000" b="0" i="0" u="none" strike="noStrike" baseline="0">
              <a:latin typeface="Times New Roman" panose="02020603050405020304" pitchFamily="18" charset="0"/>
              <a:cs typeface="Times New Roman" panose="02020603050405020304" pitchFamily="18" charset="0"/>
            </a:endParaRPr>
          </a:p>
          <a:p>
            <a:pPr algn="l"/>
            <a:r>
              <a:rPr lang="en-US" sz="2000" b="0" i="0" u="none" strike="noStrike" baseline="0">
                <a:latin typeface="Times New Roman" panose="02020603050405020304" pitchFamily="18" charset="0"/>
                <a:cs typeface="Times New Roman" panose="02020603050405020304" pitchFamily="18" charset="0"/>
              </a:rPr>
              <a:t>1. Addition of individual word data</a:t>
            </a:r>
          </a:p>
          <a:p>
            <a:pPr algn="l"/>
            <a:r>
              <a:rPr lang="en-US" sz="2000" b="0" i="0" u="none" strike="noStrike" baseline="0">
                <a:latin typeface="Times New Roman" panose="02020603050405020304" pitchFamily="18" charset="0"/>
                <a:cs typeface="Times New Roman" panose="02020603050405020304" pitchFamily="18" charset="0"/>
              </a:rPr>
              <a:t>2. Addition of multiword data</a:t>
            </a:r>
          </a:p>
          <a:p>
            <a:pPr algn="l"/>
            <a:endParaRPr lang="en-IN"/>
          </a:p>
        </p:txBody>
      </p:sp>
    </p:spTree>
    <p:extLst>
      <p:ext uri="{BB962C8B-B14F-4D97-AF65-F5344CB8AC3E}">
        <p14:creationId xmlns:p14="http://schemas.microsoft.com/office/powerpoint/2010/main" val="9749551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B7407D-28DB-6E6A-C683-926828B4250A}"/>
              </a:ext>
            </a:extLst>
          </p:cNvPr>
          <p:cNvPicPr>
            <a:picLocks noChangeAspect="1"/>
          </p:cNvPicPr>
          <p:nvPr/>
        </p:nvPicPr>
        <p:blipFill>
          <a:blip r:embed="rId2"/>
          <a:stretch>
            <a:fillRect/>
          </a:stretch>
        </p:blipFill>
        <p:spPr>
          <a:xfrm>
            <a:off x="2320731" y="1349268"/>
            <a:ext cx="7550538" cy="4159464"/>
          </a:xfrm>
          <a:prstGeom prst="rect">
            <a:avLst/>
          </a:prstGeom>
        </p:spPr>
      </p:pic>
    </p:spTree>
    <p:extLst>
      <p:ext uri="{BB962C8B-B14F-4D97-AF65-F5344CB8AC3E}">
        <p14:creationId xmlns:p14="http://schemas.microsoft.com/office/powerpoint/2010/main" val="364445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9A777-A9A2-42B3-D6E1-C5B93D661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5FB66-86E5-BA6F-64D4-C116B4EC0A2F}"/>
              </a:ext>
            </a:extLst>
          </p:cNvPr>
          <p:cNvSpPr>
            <a:spLocks noGrp="1"/>
          </p:cNvSpPr>
          <p:nvPr>
            <p:ph type="title"/>
          </p:nvPr>
        </p:nvSpPr>
        <p:spPr/>
        <p:txBody>
          <a:bodyPr/>
          <a:lstStyle/>
          <a:p>
            <a:r>
              <a:rPr lang="en-US" sz="4400" b="1" i="0" u="none" strike="noStrike" baseline="0">
                <a:solidFill>
                  <a:srgbClr val="4F82BE"/>
                </a:solidFill>
                <a:latin typeface="LiberationSerif-Bold"/>
              </a:rPr>
              <a:t>BL (Branch and Link) instruction and calling subroutine</a:t>
            </a:r>
            <a:endParaRPr lang="en-IN"/>
          </a:p>
        </p:txBody>
      </p:sp>
      <p:sp>
        <p:nvSpPr>
          <p:cNvPr id="3" name="Content Placeholder 2">
            <a:extLst>
              <a:ext uri="{FF2B5EF4-FFF2-40B4-BE49-F238E27FC236}">
                <a16:creationId xmlns:a16="http://schemas.microsoft.com/office/drawing/2014/main" id="{9BAB7A49-3BF2-9B1D-0CB2-8232A5C2045D}"/>
              </a:ext>
            </a:extLst>
          </p:cNvPr>
          <p:cNvSpPr>
            <a:spLocks noGrp="1"/>
          </p:cNvSpPr>
          <p:nvPr>
            <p:ph idx="1"/>
          </p:nvPr>
        </p:nvSpPr>
        <p:spPr/>
        <p:txBody>
          <a:bodyPr>
            <a:normAutofit fontScale="92500" lnSpcReduction="20000"/>
          </a:bodyPr>
          <a:lstStyle/>
          <a:p>
            <a:pPr algn="l"/>
            <a:r>
              <a:rPr lang="en-US" b="0" i="0" u="none" strike="noStrike" baseline="0">
                <a:latin typeface="LiberationSerif"/>
              </a:rPr>
              <a:t>To make sure that the ARM knows where to come back to after execution of the called subroutine, the ARM automatically saves in the link register (LR), the R14, the address of the instruction immediately below the BL. </a:t>
            </a:r>
          </a:p>
          <a:p>
            <a:pPr algn="l"/>
            <a:endParaRPr lang="en-US">
              <a:latin typeface="LiberationSerif"/>
            </a:endParaRPr>
          </a:p>
          <a:p>
            <a:pPr algn="l"/>
            <a:r>
              <a:rPr lang="en-US" b="0" i="0" u="none" strike="noStrike" baseline="0">
                <a:latin typeface="LiberationSerif"/>
              </a:rPr>
              <a:t>When a subroutine is called by the BL instruction, control is transferred to that subroutine, and the processor saves the PC (program counter) in the R14 register and begins to fetch instructions from the new location.</a:t>
            </a:r>
          </a:p>
          <a:p>
            <a:pPr marL="0" indent="0" algn="l">
              <a:buNone/>
            </a:pPr>
            <a:endParaRPr lang="en-US" b="0" i="0" u="none" strike="noStrike" baseline="0">
              <a:latin typeface="LiberationSerif"/>
            </a:endParaRPr>
          </a:p>
          <a:p>
            <a:pPr algn="l"/>
            <a:r>
              <a:rPr lang="en-US" b="0" i="0" u="none" strike="noStrike" baseline="0">
                <a:latin typeface="LiberationSerif"/>
              </a:rPr>
              <a:t> After finishing execution of the subroutine, we must use “BX LR“ instruction to transfer control back to the caller. </a:t>
            </a:r>
          </a:p>
          <a:p>
            <a:pPr marL="0" indent="0" algn="l">
              <a:buNone/>
            </a:pPr>
            <a:endParaRPr lang="en-US" b="0" i="0" u="none" strike="noStrike" baseline="0">
              <a:latin typeface="LiberationSerif"/>
            </a:endParaRPr>
          </a:p>
          <a:p>
            <a:pPr algn="l"/>
            <a:r>
              <a:rPr lang="en-US" b="0" i="0" u="none" strike="noStrike" baseline="0">
                <a:latin typeface="LiberationSerif"/>
              </a:rPr>
              <a:t>Every subroutine needs “BX LR” as the last instruction </a:t>
            </a:r>
            <a:r>
              <a:rPr lang="en-IN" b="0" i="0" u="none" strike="noStrike" baseline="0">
                <a:latin typeface="LiberationSerif"/>
              </a:rPr>
              <a:t>for return address.</a:t>
            </a:r>
            <a:endParaRPr lang="en-IN" sz="4000"/>
          </a:p>
        </p:txBody>
      </p:sp>
    </p:spTree>
    <p:extLst>
      <p:ext uri="{BB962C8B-B14F-4D97-AF65-F5344CB8AC3E}">
        <p14:creationId xmlns:p14="http://schemas.microsoft.com/office/powerpoint/2010/main" val="28077594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47156-A320-E790-00A2-F47CAFB87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9ADC4-9C13-E662-65E1-0BAE707A3EF8}"/>
              </a:ext>
            </a:extLst>
          </p:cNvPr>
          <p:cNvSpPr>
            <a:spLocks noGrp="1"/>
          </p:cNvSpPr>
          <p:nvPr>
            <p:ph type="title"/>
          </p:nvPr>
        </p:nvSpPr>
        <p:spPr/>
        <p:txBody>
          <a:bodyPr>
            <a:normAutofit fontScale="90000"/>
          </a:bodyPr>
          <a:lstStyle/>
          <a:p>
            <a:r>
              <a:rPr lang="en-US" sz="4800" b="1" i="0" u="none" strike="noStrike" baseline="0">
                <a:solidFill>
                  <a:srgbClr val="4F82BE"/>
                </a:solidFill>
                <a:latin typeface="LiberationSerif-Bold"/>
              </a:rPr>
              <a:t>BL instruction and the role of linker register</a:t>
            </a:r>
            <a:endParaRPr lang="en-IN" sz="9600"/>
          </a:p>
        </p:txBody>
      </p:sp>
      <p:sp>
        <p:nvSpPr>
          <p:cNvPr id="3" name="Content Placeholder 2">
            <a:extLst>
              <a:ext uri="{FF2B5EF4-FFF2-40B4-BE49-F238E27FC236}">
                <a16:creationId xmlns:a16="http://schemas.microsoft.com/office/drawing/2014/main" id="{79AC5BDC-CBF7-EBD2-55D9-A260D1EA3061}"/>
              </a:ext>
            </a:extLst>
          </p:cNvPr>
          <p:cNvSpPr>
            <a:spLocks noGrp="1"/>
          </p:cNvSpPr>
          <p:nvPr>
            <p:ph idx="1"/>
          </p:nvPr>
        </p:nvSpPr>
        <p:spPr/>
        <p:txBody>
          <a:bodyPr>
            <a:normAutofit/>
          </a:bodyPr>
          <a:lstStyle/>
          <a:p>
            <a:pPr algn="l"/>
            <a:r>
              <a:rPr lang="en-US" sz="3200" b="0" i="0" u="none" strike="noStrike" baseline="0">
                <a:latin typeface="LiberationSerif"/>
              </a:rPr>
              <a:t>When a subroutine is called using BL instruction, first the processor saves the address of the instruction just below the BL instruction on the R14 register (LR, linker register), and then control is transferred to that subroutine. </a:t>
            </a:r>
          </a:p>
          <a:p>
            <a:pPr algn="l"/>
            <a:endParaRPr lang="en-US" sz="3200" b="0" i="0" u="none" strike="noStrike" baseline="0">
              <a:latin typeface="LiberationSerif"/>
            </a:endParaRPr>
          </a:p>
          <a:p>
            <a:pPr algn="l"/>
            <a:r>
              <a:rPr lang="en-US" sz="3200" b="0" i="0" u="none" strike="noStrike" baseline="0">
                <a:latin typeface="LiberationSerif"/>
              </a:rPr>
              <a:t>This is how the CPU knows where to resume when it returns from the called subroutine.</a:t>
            </a:r>
            <a:endParaRPr lang="en-IN" sz="4400"/>
          </a:p>
        </p:txBody>
      </p:sp>
    </p:spTree>
    <p:extLst>
      <p:ext uri="{BB962C8B-B14F-4D97-AF65-F5344CB8AC3E}">
        <p14:creationId xmlns:p14="http://schemas.microsoft.com/office/powerpoint/2010/main" val="4066401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507F-6C34-8FEA-E9F8-379C8328A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1ED61-30EC-874B-2AD4-9C0338DFACAE}"/>
              </a:ext>
            </a:extLst>
          </p:cNvPr>
          <p:cNvSpPr>
            <a:spLocks noGrp="1"/>
          </p:cNvSpPr>
          <p:nvPr>
            <p:ph type="title"/>
          </p:nvPr>
        </p:nvSpPr>
        <p:spPr/>
        <p:txBody>
          <a:bodyPr>
            <a:normAutofit fontScale="90000"/>
          </a:bodyPr>
          <a:lstStyle/>
          <a:p>
            <a:r>
              <a:rPr lang="en-US" sz="4800" b="1" i="0" u="none" strike="noStrike" baseline="0">
                <a:solidFill>
                  <a:srgbClr val="4F82BE"/>
                </a:solidFill>
                <a:latin typeface="LiberationSerif-Bold"/>
              </a:rPr>
              <a:t>The linker register and returning from subroutine</a:t>
            </a:r>
            <a:endParaRPr lang="en-IN" sz="9600"/>
          </a:p>
        </p:txBody>
      </p:sp>
      <p:sp>
        <p:nvSpPr>
          <p:cNvPr id="3" name="Content Placeholder 2">
            <a:extLst>
              <a:ext uri="{FF2B5EF4-FFF2-40B4-BE49-F238E27FC236}">
                <a16:creationId xmlns:a16="http://schemas.microsoft.com/office/drawing/2014/main" id="{3A8B0209-1A85-79A7-089E-746C6D0E893E}"/>
              </a:ext>
            </a:extLst>
          </p:cNvPr>
          <p:cNvSpPr>
            <a:spLocks noGrp="1"/>
          </p:cNvSpPr>
          <p:nvPr>
            <p:ph idx="1"/>
          </p:nvPr>
        </p:nvSpPr>
        <p:spPr/>
        <p:txBody>
          <a:bodyPr>
            <a:normAutofit fontScale="92500" lnSpcReduction="20000"/>
          </a:bodyPr>
          <a:lstStyle/>
          <a:p>
            <a:pPr algn="l"/>
            <a:r>
              <a:rPr lang="en-US" sz="3200" b="0" i="0" u="none" strike="noStrike" baseline="0">
                <a:latin typeface="LiberationSerif"/>
              </a:rPr>
              <a:t>There is no </a:t>
            </a:r>
            <a:r>
              <a:rPr lang="en-US" sz="3200" b="0" i="0" u="none" strike="noStrike" baseline="0" err="1">
                <a:latin typeface="LiberationSerif"/>
              </a:rPr>
              <a:t>RETurn</a:t>
            </a:r>
            <a:r>
              <a:rPr lang="en-US" sz="3200" b="0" i="0" u="none" strike="noStrike" baseline="0">
                <a:latin typeface="LiberationSerif"/>
              </a:rPr>
              <a:t> instruction in ARM7. </a:t>
            </a:r>
          </a:p>
          <a:p>
            <a:pPr marL="0" indent="0" algn="l">
              <a:buNone/>
            </a:pPr>
            <a:endParaRPr lang="en-US" sz="3200" b="0" i="0" u="none" strike="noStrike" baseline="0">
              <a:latin typeface="LiberationSerif"/>
            </a:endParaRPr>
          </a:p>
          <a:p>
            <a:pPr algn="l"/>
            <a:r>
              <a:rPr lang="en-US" sz="3200" b="0" i="0" u="none" strike="noStrike" baseline="0">
                <a:latin typeface="LiberationSerif"/>
              </a:rPr>
              <a:t>Therefore at the end of the subroutine we must copy the linker register, R14, to the program counter (R15).</a:t>
            </a:r>
          </a:p>
          <a:p>
            <a:pPr marL="0" indent="0" algn="l">
              <a:buNone/>
            </a:pPr>
            <a:endParaRPr lang="en-US" sz="3200" b="0" i="0" u="none" strike="noStrike" baseline="0">
              <a:latin typeface="LiberationSerif"/>
            </a:endParaRPr>
          </a:p>
          <a:p>
            <a:pPr algn="l"/>
            <a:r>
              <a:rPr lang="en-US" sz="3200" b="0" i="0" u="none" strike="noStrike" baseline="0">
                <a:latin typeface="LiberationSerif"/>
              </a:rPr>
              <a:t> When the BL instruction is executed the address of the instruction below the BL instruction is placed into R14 register, so, when the execution of the function finishes, the address of the instruction below the BL must be reloaded back into the PC, and so the CPU can resume the execution of instructions below the BL instruction.</a:t>
            </a:r>
            <a:endParaRPr lang="en-IN" sz="4400"/>
          </a:p>
        </p:txBody>
      </p:sp>
    </p:spTree>
    <p:extLst>
      <p:ext uri="{BB962C8B-B14F-4D97-AF65-F5344CB8AC3E}">
        <p14:creationId xmlns:p14="http://schemas.microsoft.com/office/powerpoint/2010/main" val="18756241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9160" y="380433"/>
            <a:ext cx="9474653" cy="5359060"/>
          </a:xfrm>
          <a:prstGeom prst="rect">
            <a:avLst/>
          </a:prstGeom>
        </p:spPr>
      </p:pic>
    </p:spTree>
    <p:extLst>
      <p:ext uri="{BB962C8B-B14F-4D97-AF65-F5344CB8AC3E}">
        <p14:creationId xmlns:p14="http://schemas.microsoft.com/office/powerpoint/2010/main" val="23718274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3968" y="127453"/>
            <a:ext cx="8637953" cy="6534604"/>
          </a:xfrm>
          <a:prstGeom prst="rect">
            <a:avLst/>
          </a:prstGeom>
        </p:spPr>
      </p:pic>
    </p:spTree>
    <p:extLst>
      <p:ext uri="{BB962C8B-B14F-4D97-AF65-F5344CB8AC3E}">
        <p14:creationId xmlns:p14="http://schemas.microsoft.com/office/powerpoint/2010/main" val="17401701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02758" y="162719"/>
            <a:ext cx="10139363" cy="5813538"/>
          </a:xfrm>
          <a:prstGeom prst="rect">
            <a:avLst/>
          </a:prstGeom>
        </p:spPr>
      </p:pic>
    </p:spTree>
    <p:extLst>
      <p:ext uri="{BB962C8B-B14F-4D97-AF65-F5344CB8AC3E}">
        <p14:creationId xmlns:p14="http://schemas.microsoft.com/office/powerpoint/2010/main" val="27997778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9883" y="357981"/>
            <a:ext cx="11866110" cy="2319905"/>
          </a:xfrm>
          <a:prstGeom prst="rect">
            <a:avLst/>
          </a:prstGeom>
        </p:spPr>
      </p:pic>
    </p:spTree>
    <p:extLst>
      <p:ext uri="{BB962C8B-B14F-4D97-AF65-F5344CB8AC3E}">
        <p14:creationId xmlns:p14="http://schemas.microsoft.com/office/powerpoint/2010/main" val="17537889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1516" y="176439"/>
            <a:ext cx="11373798" cy="6812190"/>
          </a:xfrm>
          <a:prstGeom prst="rect">
            <a:avLst/>
          </a:prstGeom>
        </p:spPr>
      </p:pic>
    </p:spTree>
    <p:extLst>
      <p:ext uri="{BB962C8B-B14F-4D97-AF65-F5344CB8AC3E}">
        <p14:creationId xmlns:p14="http://schemas.microsoft.com/office/powerpoint/2010/main" val="23767997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1667" y="160677"/>
            <a:ext cx="11703503" cy="2092666"/>
          </a:xfrm>
          <a:prstGeom prst="rect">
            <a:avLst/>
          </a:prstGeom>
        </p:spPr>
      </p:pic>
    </p:spTree>
    <p:extLst>
      <p:ext uri="{BB962C8B-B14F-4D97-AF65-F5344CB8AC3E}">
        <p14:creationId xmlns:p14="http://schemas.microsoft.com/office/powerpoint/2010/main" val="409781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1A4893-978E-8572-B735-3F23CE01724F}"/>
              </a:ext>
            </a:extLst>
          </p:cNvPr>
          <p:cNvSpPr txBox="1"/>
          <p:nvPr/>
        </p:nvSpPr>
        <p:spPr>
          <a:xfrm>
            <a:off x="374073" y="487280"/>
            <a:ext cx="8229600" cy="461665"/>
          </a:xfrm>
          <a:prstGeom prst="rect">
            <a:avLst/>
          </a:prstGeom>
          <a:noFill/>
        </p:spPr>
        <p:txBody>
          <a:bodyPr wrap="square">
            <a:spAutoFit/>
          </a:bodyPr>
          <a:lstStyle/>
          <a:p>
            <a:r>
              <a:rPr lang="en-US" sz="2400" b="1" u="none" strike="noStrike" baseline="0">
                <a:latin typeface="Times New Roman" panose="02020603050405020304" pitchFamily="18" charset="0"/>
                <a:cs typeface="Times New Roman" panose="02020603050405020304" pitchFamily="18" charset="0"/>
              </a:rPr>
              <a:t>CASE 1: Addition of individual word data</a:t>
            </a:r>
            <a:endParaRPr lang="en-IN" sz="2400" b="1">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236D3B5-9D6F-D07B-D64F-EF81F12622BE}"/>
              </a:ext>
            </a:extLst>
          </p:cNvPr>
          <p:cNvPicPr>
            <a:picLocks noChangeAspect="1"/>
          </p:cNvPicPr>
          <p:nvPr/>
        </p:nvPicPr>
        <p:blipFill>
          <a:blip r:embed="rId3"/>
          <a:stretch>
            <a:fillRect/>
          </a:stretch>
        </p:blipFill>
        <p:spPr>
          <a:xfrm>
            <a:off x="412633" y="1749393"/>
            <a:ext cx="11366734" cy="3584607"/>
          </a:xfrm>
          <a:prstGeom prst="rect">
            <a:avLst/>
          </a:prstGeom>
        </p:spPr>
      </p:pic>
    </p:spTree>
    <p:extLst>
      <p:ext uri="{BB962C8B-B14F-4D97-AF65-F5344CB8AC3E}">
        <p14:creationId xmlns:p14="http://schemas.microsoft.com/office/powerpoint/2010/main" val="21678562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0393" y="233590"/>
            <a:ext cx="9356272" cy="6322332"/>
          </a:xfrm>
          <a:prstGeom prst="rect">
            <a:avLst/>
          </a:prstGeom>
        </p:spPr>
      </p:pic>
    </p:spTree>
    <p:extLst>
      <p:ext uri="{BB962C8B-B14F-4D97-AF65-F5344CB8AC3E}">
        <p14:creationId xmlns:p14="http://schemas.microsoft.com/office/powerpoint/2010/main" val="3667778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5133" y="196056"/>
            <a:ext cx="10374767" cy="1420473"/>
          </a:xfrm>
          <a:prstGeom prst="rect">
            <a:avLst/>
          </a:prstGeom>
        </p:spPr>
      </p:pic>
      <p:pic>
        <p:nvPicPr>
          <p:cNvPr id="5" name="Picture 4"/>
          <p:cNvPicPr>
            <a:picLocks noChangeAspect="1"/>
          </p:cNvPicPr>
          <p:nvPr/>
        </p:nvPicPr>
        <p:blipFill>
          <a:blip r:embed="rId3"/>
          <a:stretch>
            <a:fillRect/>
          </a:stretch>
        </p:blipFill>
        <p:spPr>
          <a:xfrm>
            <a:off x="106815" y="1799544"/>
            <a:ext cx="10727192" cy="4789035"/>
          </a:xfrm>
          <a:prstGeom prst="rect">
            <a:avLst/>
          </a:prstGeom>
        </p:spPr>
      </p:pic>
    </p:spTree>
    <p:extLst>
      <p:ext uri="{BB962C8B-B14F-4D97-AF65-F5344CB8AC3E}">
        <p14:creationId xmlns:p14="http://schemas.microsoft.com/office/powerpoint/2010/main" val="24901009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1701D-F5F0-DC3A-06A7-4A02685BAA60}"/>
              </a:ext>
            </a:extLst>
          </p:cNvPr>
          <p:cNvPicPr>
            <a:picLocks noChangeAspect="1"/>
          </p:cNvPicPr>
          <p:nvPr/>
        </p:nvPicPr>
        <p:blipFill>
          <a:blip r:embed="rId3"/>
          <a:stretch>
            <a:fillRect/>
          </a:stretch>
        </p:blipFill>
        <p:spPr>
          <a:xfrm>
            <a:off x="407554" y="372101"/>
            <a:ext cx="10890366" cy="828282"/>
          </a:xfrm>
          <a:prstGeom prst="rect">
            <a:avLst/>
          </a:prstGeom>
        </p:spPr>
      </p:pic>
      <p:pic>
        <p:nvPicPr>
          <p:cNvPr id="7" name="Picture 6">
            <a:extLst>
              <a:ext uri="{FF2B5EF4-FFF2-40B4-BE49-F238E27FC236}">
                <a16:creationId xmlns:a16="http://schemas.microsoft.com/office/drawing/2014/main" id="{FBF59019-429D-B135-B544-C35F76EBC5B3}"/>
              </a:ext>
            </a:extLst>
          </p:cNvPr>
          <p:cNvPicPr>
            <a:picLocks noChangeAspect="1"/>
          </p:cNvPicPr>
          <p:nvPr/>
        </p:nvPicPr>
        <p:blipFill>
          <a:blip r:embed="rId4"/>
          <a:stretch>
            <a:fillRect/>
          </a:stretch>
        </p:blipFill>
        <p:spPr>
          <a:xfrm>
            <a:off x="590864" y="1556334"/>
            <a:ext cx="8005246" cy="3483025"/>
          </a:xfrm>
          <a:prstGeom prst="rect">
            <a:avLst/>
          </a:prstGeom>
        </p:spPr>
      </p:pic>
      <p:pic>
        <p:nvPicPr>
          <p:cNvPr id="9" name="Picture 8">
            <a:extLst>
              <a:ext uri="{FF2B5EF4-FFF2-40B4-BE49-F238E27FC236}">
                <a16:creationId xmlns:a16="http://schemas.microsoft.com/office/drawing/2014/main" id="{1CCB0C51-585D-DCA3-001D-8478E63994BB}"/>
              </a:ext>
            </a:extLst>
          </p:cNvPr>
          <p:cNvPicPr>
            <a:picLocks noChangeAspect="1"/>
          </p:cNvPicPr>
          <p:nvPr/>
        </p:nvPicPr>
        <p:blipFill>
          <a:blip r:embed="rId5"/>
          <a:stretch>
            <a:fillRect/>
          </a:stretch>
        </p:blipFill>
        <p:spPr>
          <a:xfrm>
            <a:off x="5284886" y="5164742"/>
            <a:ext cx="6267033" cy="1595477"/>
          </a:xfrm>
          <a:prstGeom prst="rect">
            <a:avLst/>
          </a:prstGeom>
        </p:spPr>
      </p:pic>
    </p:spTree>
    <p:extLst>
      <p:ext uri="{BB962C8B-B14F-4D97-AF65-F5344CB8AC3E}">
        <p14:creationId xmlns:p14="http://schemas.microsoft.com/office/powerpoint/2010/main" val="345639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94502" y="135618"/>
            <a:ext cx="8927283" cy="6314168"/>
          </a:xfrm>
          <a:prstGeom prst="rect">
            <a:avLst/>
          </a:prstGeom>
        </p:spPr>
      </p:pic>
    </p:spTree>
    <p:extLst>
      <p:ext uri="{BB962C8B-B14F-4D97-AF65-F5344CB8AC3E}">
        <p14:creationId xmlns:p14="http://schemas.microsoft.com/office/powerpoint/2010/main" val="14949743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CE889D-CA9C-CCB5-E676-F509A273F934}"/>
              </a:ext>
            </a:extLst>
          </p:cNvPr>
          <p:cNvPicPr>
            <a:picLocks noChangeAspect="1"/>
          </p:cNvPicPr>
          <p:nvPr/>
        </p:nvPicPr>
        <p:blipFill>
          <a:blip r:embed="rId2"/>
          <a:stretch>
            <a:fillRect/>
          </a:stretch>
        </p:blipFill>
        <p:spPr>
          <a:xfrm>
            <a:off x="1863660" y="273997"/>
            <a:ext cx="8672260" cy="5964633"/>
          </a:xfrm>
          <a:prstGeom prst="rect">
            <a:avLst/>
          </a:prstGeom>
        </p:spPr>
      </p:pic>
    </p:spTree>
    <p:extLst>
      <p:ext uri="{BB962C8B-B14F-4D97-AF65-F5344CB8AC3E}">
        <p14:creationId xmlns:p14="http://schemas.microsoft.com/office/powerpoint/2010/main" val="41688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030A0-E6F8-CF6E-A4BC-14064A27B6C1}"/>
              </a:ext>
            </a:extLst>
          </p:cNvPr>
          <p:cNvPicPr>
            <a:picLocks noChangeAspect="1"/>
          </p:cNvPicPr>
          <p:nvPr/>
        </p:nvPicPr>
        <p:blipFill>
          <a:blip r:embed="rId2"/>
          <a:stretch>
            <a:fillRect/>
          </a:stretch>
        </p:blipFill>
        <p:spPr>
          <a:xfrm>
            <a:off x="298632" y="731837"/>
            <a:ext cx="3938976" cy="351477"/>
          </a:xfrm>
          <a:prstGeom prst="rect">
            <a:avLst/>
          </a:prstGeom>
        </p:spPr>
      </p:pic>
      <p:pic>
        <p:nvPicPr>
          <p:cNvPr id="7" name="Picture 6">
            <a:extLst>
              <a:ext uri="{FF2B5EF4-FFF2-40B4-BE49-F238E27FC236}">
                <a16:creationId xmlns:a16="http://schemas.microsoft.com/office/drawing/2014/main" id="{BFCDD75A-483E-C8FE-61BD-B5127D1B7A3B}"/>
              </a:ext>
            </a:extLst>
          </p:cNvPr>
          <p:cNvPicPr>
            <a:picLocks noChangeAspect="1"/>
          </p:cNvPicPr>
          <p:nvPr/>
        </p:nvPicPr>
        <p:blipFill>
          <a:blip r:embed="rId3"/>
          <a:stretch>
            <a:fillRect/>
          </a:stretch>
        </p:blipFill>
        <p:spPr>
          <a:xfrm>
            <a:off x="4476055" y="130767"/>
            <a:ext cx="4269425" cy="1670133"/>
          </a:xfrm>
          <a:prstGeom prst="rect">
            <a:avLst/>
          </a:prstGeom>
        </p:spPr>
      </p:pic>
      <p:pic>
        <p:nvPicPr>
          <p:cNvPr id="9" name="Picture 8">
            <a:extLst>
              <a:ext uri="{FF2B5EF4-FFF2-40B4-BE49-F238E27FC236}">
                <a16:creationId xmlns:a16="http://schemas.microsoft.com/office/drawing/2014/main" id="{A7F726AA-438C-FD55-C78F-94C646874688}"/>
              </a:ext>
            </a:extLst>
          </p:cNvPr>
          <p:cNvPicPr>
            <a:picLocks noChangeAspect="1"/>
          </p:cNvPicPr>
          <p:nvPr/>
        </p:nvPicPr>
        <p:blipFill>
          <a:blip r:embed="rId4"/>
          <a:stretch>
            <a:fillRect/>
          </a:stretch>
        </p:blipFill>
        <p:spPr>
          <a:xfrm>
            <a:off x="343343" y="2694980"/>
            <a:ext cx="3849553" cy="360029"/>
          </a:xfrm>
          <a:prstGeom prst="rect">
            <a:avLst/>
          </a:prstGeom>
        </p:spPr>
      </p:pic>
      <p:pic>
        <p:nvPicPr>
          <p:cNvPr id="11" name="Picture 10">
            <a:extLst>
              <a:ext uri="{FF2B5EF4-FFF2-40B4-BE49-F238E27FC236}">
                <a16:creationId xmlns:a16="http://schemas.microsoft.com/office/drawing/2014/main" id="{C0AB1F24-A541-79B8-444B-5D5B08CE5F21}"/>
              </a:ext>
            </a:extLst>
          </p:cNvPr>
          <p:cNvPicPr>
            <a:picLocks noChangeAspect="1"/>
          </p:cNvPicPr>
          <p:nvPr/>
        </p:nvPicPr>
        <p:blipFill>
          <a:blip r:embed="rId5"/>
          <a:stretch>
            <a:fillRect/>
          </a:stretch>
        </p:blipFill>
        <p:spPr>
          <a:xfrm>
            <a:off x="4476054" y="1916094"/>
            <a:ext cx="5685091" cy="1670133"/>
          </a:xfrm>
          <a:prstGeom prst="rect">
            <a:avLst/>
          </a:prstGeom>
        </p:spPr>
      </p:pic>
      <p:pic>
        <p:nvPicPr>
          <p:cNvPr id="13" name="Picture 12">
            <a:extLst>
              <a:ext uri="{FF2B5EF4-FFF2-40B4-BE49-F238E27FC236}">
                <a16:creationId xmlns:a16="http://schemas.microsoft.com/office/drawing/2014/main" id="{DF02F6E1-3038-85E9-862B-D5C8036BEB1D}"/>
              </a:ext>
            </a:extLst>
          </p:cNvPr>
          <p:cNvPicPr>
            <a:picLocks noChangeAspect="1"/>
          </p:cNvPicPr>
          <p:nvPr/>
        </p:nvPicPr>
        <p:blipFill>
          <a:blip r:embed="rId6"/>
          <a:stretch>
            <a:fillRect/>
          </a:stretch>
        </p:blipFill>
        <p:spPr>
          <a:xfrm>
            <a:off x="298632" y="4807426"/>
            <a:ext cx="3946981" cy="360029"/>
          </a:xfrm>
          <a:prstGeom prst="rect">
            <a:avLst/>
          </a:prstGeom>
        </p:spPr>
      </p:pic>
      <p:pic>
        <p:nvPicPr>
          <p:cNvPr id="15" name="Picture 14">
            <a:extLst>
              <a:ext uri="{FF2B5EF4-FFF2-40B4-BE49-F238E27FC236}">
                <a16:creationId xmlns:a16="http://schemas.microsoft.com/office/drawing/2014/main" id="{6295A9B3-3C4D-EE25-4F78-F8D592ABC6AD}"/>
              </a:ext>
            </a:extLst>
          </p:cNvPr>
          <p:cNvPicPr>
            <a:picLocks noChangeAspect="1"/>
          </p:cNvPicPr>
          <p:nvPr/>
        </p:nvPicPr>
        <p:blipFill>
          <a:blip r:embed="rId7"/>
          <a:stretch>
            <a:fillRect/>
          </a:stretch>
        </p:blipFill>
        <p:spPr>
          <a:xfrm>
            <a:off x="4476054" y="3701420"/>
            <a:ext cx="6966014" cy="2933059"/>
          </a:xfrm>
          <a:prstGeom prst="rect">
            <a:avLst/>
          </a:prstGeom>
        </p:spPr>
      </p:pic>
    </p:spTree>
    <p:extLst>
      <p:ext uri="{BB962C8B-B14F-4D97-AF65-F5344CB8AC3E}">
        <p14:creationId xmlns:p14="http://schemas.microsoft.com/office/powerpoint/2010/main" val="371319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8C1779-159A-68C6-87A2-616FCC1D8512}"/>
              </a:ext>
            </a:extLst>
          </p:cNvPr>
          <p:cNvPicPr>
            <a:picLocks noChangeAspect="1"/>
          </p:cNvPicPr>
          <p:nvPr/>
        </p:nvPicPr>
        <p:blipFill>
          <a:blip r:embed="rId2"/>
          <a:stretch>
            <a:fillRect/>
          </a:stretch>
        </p:blipFill>
        <p:spPr>
          <a:xfrm>
            <a:off x="1594529" y="779378"/>
            <a:ext cx="7345472" cy="2667039"/>
          </a:xfrm>
          <a:prstGeom prst="rect">
            <a:avLst/>
          </a:prstGeom>
        </p:spPr>
      </p:pic>
      <p:pic>
        <p:nvPicPr>
          <p:cNvPr id="6" name="Picture 5">
            <a:extLst>
              <a:ext uri="{FF2B5EF4-FFF2-40B4-BE49-F238E27FC236}">
                <a16:creationId xmlns:a16="http://schemas.microsoft.com/office/drawing/2014/main" id="{3A643F27-36C7-9778-C9D3-23191E178EA6}"/>
              </a:ext>
            </a:extLst>
          </p:cNvPr>
          <p:cNvPicPr>
            <a:picLocks noChangeAspect="1"/>
          </p:cNvPicPr>
          <p:nvPr/>
        </p:nvPicPr>
        <p:blipFill>
          <a:blip r:embed="rId3"/>
          <a:stretch>
            <a:fillRect/>
          </a:stretch>
        </p:blipFill>
        <p:spPr>
          <a:xfrm>
            <a:off x="3495040" y="3987265"/>
            <a:ext cx="5813642" cy="2667039"/>
          </a:xfrm>
          <a:prstGeom prst="rect">
            <a:avLst/>
          </a:prstGeom>
        </p:spPr>
      </p:pic>
      <p:pic>
        <p:nvPicPr>
          <p:cNvPr id="8" name="Picture 7">
            <a:extLst>
              <a:ext uri="{FF2B5EF4-FFF2-40B4-BE49-F238E27FC236}">
                <a16:creationId xmlns:a16="http://schemas.microsoft.com/office/drawing/2014/main" id="{41FD6E33-E000-44C1-316E-B54D7DF78CD9}"/>
              </a:ext>
            </a:extLst>
          </p:cNvPr>
          <p:cNvPicPr>
            <a:picLocks noChangeAspect="1"/>
          </p:cNvPicPr>
          <p:nvPr/>
        </p:nvPicPr>
        <p:blipFill>
          <a:blip r:embed="rId4"/>
          <a:stretch>
            <a:fillRect/>
          </a:stretch>
        </p:blipFill>
        <p:spPr>
          <a:xfrm>
            <a:off x="525523" y="203696"/>
            <a:ext cx="3670557" cy="248384"/>
          </a:xfrm>
          <a:prstGeom prst="rect">
            <a:avLst/>
          </a:prstGeom>
        </p:spPr>
      </p:pic>
      <p:pic>
        <p:nvPicPr>
          <p:cNvPr id="10" name="Picture 9">
            <a:extLst>
              <a:ext uri="{FF2B5EF4-FFF2-40B4-BE49-F238E27FC236}">
                <a16:creationId xmlns:a16="http://schemas.microsoft.com/office/drawing/2014/main" id="{E7A6B267-73C8-1EF2-5BA8-94DC0337F883}"/>
              </a:ext>
            </a:extLst>
          </p:cNvPr>
          <p:cNvPicPr>
            <a:picLocks noChangeAspect="1"/>
          </p:cNvPicPr>
          <p:nvPr/>
        </p:nvPicPr>
        <p:blipFill>
          <a:blip r:embed="rId5"/>
          <a:stretch>
            <a:fillRect/>
          </a:stretch>
        </p:blipFill>
        <p:spPr>
          <a:xfrm>
            <a:off x="108493" y="3501579"/>
            <a:ext cx="6412367" cy="365767"/>
          </a:xfrm>
          <a:prstGeom prst="rect">
            <a:avLst/>
          </a:prstGeom>
        </p:spPr>
      </p:pic>
    </p:spTree>
    <p:extLst>
      <p:ext uri="{BB962C8B-B14F-4D97-AF65-F5344CB8AC3E}">
        <p14:creationId xmlns:p14="http://schemas.microsoft.com/office/powerpoint/2010/main" val="272921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146FB9-7C0C-96EE-0ADD-1D88BB76B2E7}"/>
              </a:ext>
            </a:extLst>
          </p:cNvPr>
          <p:cNvPicPr>
            <a:picLocks noChangeAspect="1"/>
          </p:cNvPicPr>
          <p:nvPr/>
        </p:nvPicPr>
        <p:blipFill>
          <a:blip r:embed="rId2"/>
          <a:stretch>
            <a:fillRect/>
          </a:stretch>
        </p:blipFill>
        <p:spPr>
          <a:xfrm>
            <a:off x="1431116" y="758902"/>
            <a:ext cx="9707547" cy="2399062"/>
          </a:xfrm>
          <a:prstGeom prst="rect">
            <a:avLst/>
          </a:prstGeom>
        </p:spPr>
      </p:pic>
      <p:pic>
        <p:nvPicPr>
          <p:cNvPr id="10" name="Picture 9">
            <a:extLst>
              <a:ext uri="{FF2B5EF4-FFF2-40B4-BE49-F238E27FC236}">
                <a16:creationId xmlns:a16="http://schemas.microsoft.com/office/drawing/2014/main" id="{9E39C39A-7CCE-4E03-2CEA-1877593BA37C}"/>
              </a:ext>
            </a:extLst>
          </p:cNvPr>
          <p:cNvPicPr>
            <a:picLocks noChangeAspect="1"/>
          </p:cNvPicPr>
          <p:nvPr/>
        </p:nvPicPr>
        <p:blipFill>
          <a:blip r:embed="rId3"/>
          <a:stretch>
            <a:fillRect/>
          </a:stretch>
        </p:blipFill>
        <p:spPr>
          <a:xfrm>
            <a:off x="383366" y="102541"/>
            <a:ext cx="11087273" cy="700800"/>
          </a:xfrm>
          <a:prstGeom prst="rect">
            <a:avLst/>
          </a:prstGeom>
        </p:spPr>
      </p:pic>
      <p:pic>
        <p:nvPicPr>
          <p:cNvPr id="12" name="Picture 11">
            <a:extLst>
              <a:ext uri="{FF2B5EF4-FFF2-40B4-BE49-F238E27FC236}">
                <a16:creationId xmlns:a16="http://schemas.microsoft.com/office/drawing/2014/main" id="{2A457276-3D90-16AA-0677-EC810EFEC0CC}"/>
              </a:ext>
            </a:extLst>
          </p:cNvPr>
          <p:cNvPicPr>
            <a:picLocks noChangeAspect="1"/>
          </p:cNvPicPr>
          <p:nvPr/>
        </p:nvPicPr>
        <p:blipFill>
          <a:blip r:embed="rId4"/>
          <a:stretch>
            <a:fillRect/>
          </a:stretch>
        </p:blipFill>
        <p:spPr>
          <a:xfrm>
            <a:off x="552363" y="3097615"/>
            <a:ext cx="11087273" cy="716710"/>
          </a:xfrm>
          <a:prstGeom prst="rect">
            <a:avLst/>
          </a:prstGeom>
        </p:spPr>
      </p:pic>
      <p:pic>
        <p:nvPicPr>
          <p:cNvPr id="14" name="Picture 13">
            <a:extLst>
              <a:ext uri="{FF2B5EF4-FFF2-40B4-BE49-F238E27FC236}">
                <a16:creationId xmlns:a16="http://schemas.microsoft.com/office/drawing/2014/main" id="{4815A913-090E-0C2E-CB79-161E0AE23003}"/>
              </a:ext>
            </a:extLst>
          </p:cNvPr>
          <p:cNvPicPr>
            <a:picLocks noChangeAspect="1"/>
          </p:cNvPicPr>
          <p:nvPr/>
        </p:nvPicPr>
        <p:blipFill>
          <a:blip r:embed="rId5"/>
          <a:stretch>
            <a:fillRect/>
          </a:stretch>
        </p:blipFill>
        <p:spPr>
          <a:xfrm>
            <a:off x="1431116" y="3954750"/>
            <a:ext cx="10412862" cy="2313970"/>
          </a:xfrm>
          <a:prstGeom prst="rect">
            <a:avLst/>
          </a:prstGeom>
        </p:spPr>
      </p:pic>
    </p:spTree>
    <p:extLst>
      <p:ext uri="{BB962C8B-B14F-4D97-AF65-F5344CB8AC3E}">
        <p14:creationId xmlns:p14="http://schemas.microsoft.com/office/powerpoint/2010/main" val="230405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AD1753-1355-6DED-CAEE-CF122B2E54A3}"/>
              </a:ext>
            </a:extLst>
          </p:cNvPr>
          <p:cNvPicPr>
            <a:picLocks noChangeAspect="1"/>
          </p:cNvPicPr>
          <p:nvPr/>
        </p:nvPicPr>
        <p:blipFill>
          <a:blip r:embed="rId2"/>
          <a:stretch>
            <a:fillRect/>
          </a:stretch>
        </p:blipFill>
        <p:spPr>
          <a:xfrm>
            <a:off x="643907" y="343065"/>
            <a:ext cx="10903526" cy="6175485"/>
          </a:xfrm>
          <a:prstGeom prst="rect">
            <a:avLst/>
          </a:prstGeom>
        </p:spPr>
      </p:pic>
    </p:spTree>
    <p:extLst>
      <p:ext uri="{BB962C8B-B14F-4D97-AF65-F5344CB8AC3E}">
        <p14:creationId xmlns:p14="http://schemas.microsoft.com/office/powerpoint/2010/main" val="1799836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51D608-22C5-55A5-7842-A94D5ED280E5}"/>
              </a:ext>
            </a:extLst>
          </p:cNvPr>
          <p:cNvPicPr>
            <a:picLocks noChangeAspect="1"/>
          </p:cNvPicPr>
          <p:nvPr/>
        </p:nvPicPr>
        <p:blipFill>
          <a:blip r:embed="rId2"/>
          <a:stretch>
            <a:fillRect/>
          </a:stretch>
        </p:blipFill>
        <p:spPr>
          <a:xfrm>
            <a:off x="997527" y="124692"/>
            <a:ext cx="10446328" cy="6622472"/>
          </a:xfrm>
          <a:prstGeom prst="rect">
            <a:avLst/>
          </a:prstGeom>
        </p:spPr>
      </p:pic>
    </p:spTree>
    <p:extLst>
      <p:ext uri="{BB962C8B-B14F-4D97-AF65-F5344CB8AC3E}">
        <p14:creationId xmlns:p14="http://schemas.microsoft.com/office/powerpoint/2010/main" val="1690270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43F71F-C0B3-91A3-3544-1C79FDD9DF9A}"/>
              </a:ext>
            </a:extLst>
          </p:cNvPr>
          <p:cNvSpPr txBox="1"/>
          <p:nvPr/>
        </p:nvSpPr>
        <p:spPr>
          <a:xfrm>
            <a:off x="221672" y="113206"/>
            <a:ext cx="6276110" cy="461665"/>
          </a:xfrm>
          <a:prstGeom prst="rect">
            <a:avLst/>
          </a:prstGeom>
          <a:noFill/>
        </p:spPr>
        <p:txBody>
          <a:bodyPr wrap="square">
            <a:spAutoFit/>
          </a:bodyPr>
          <a:lstStyle/>
          <a:p>
            <a:r>
              <a:rPr lang="en-US" sz="2400" b="1" u="none" strike="noStrike" baseline="0">
                <a:latin typeface="Times New Roman" panose="02020603050405020304" pitchFamily="18" charset="0"/>
                <a:cs typeface="Times New Roman" panose="02020603050405020304" pitchFamily="18" charset="0"/>
              </a:rPr>
              <a:t>CASE 2: Addition of multiword numbers</a:t>
            </a:r>
            <a:endParaRPr lang="en-IN" sz="24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6B13D04-6BA5-4A8F-ED5A-957D929D40C0}"/>
              </a:ext>
            </a:extLst>
          </p:cNvPr>
          <p:cNvPicPr>
            <a:picLocks noChangeAspect="1"/>
          </p:cNvPicPr>
          <p:nvPr/>
        </p:nvPicPr>
        <p:blipFill>
          <a:blip r:embed="rId3"/>
          <a:stretch>
            <a:fillRect/>
          </a:stretch>
        </p:blipFill>
        <p:spPr>
          <a:xfrm>
            <a:off x="221672" y="630841"/>
            <a:ext cx="11776364" cy="2798159"/>
          </a:xfrm>
          <a:prstGeom prst="rect">
            <a:avLst/>
          </a:prstGeom>
        </p:spPr>
      </p:pic>
      <p:pic>
        <p:nvPicPr>
          <p:cNvPr id="9" name="Picture 8">
            <a:extLst>
              <a:ext uri="{FF2B5EF4-FFF2-40B4-BE49-F238E27FC236}">
                <a16:creationId xmlns:a16="http://schemas.microsoft.com/office/drawing/2014/main" id="{8B7CCACE-F9DD-4CB1-DBD3-CCBA338990E4}"/>
              </a:ext>
            </a:extLst>
          </p:cNvPr>
          <p:cNvPicPr>
            <a:picLocks noChangeAspect="1"/>
          </p:cNvPicPr>
          <p:nvPr/>
        </p:nvPicPr>
        <p:blipFill>
          <a:blip r:embed="rId4"/>
          <a:srcRect t="-259" r="119"/>
          <a:stretch/>
        </p:blipFill>
        <p:spPr>
          <a:xfrm>
            <a:off x="450421" y="3538438"/>
            <a:ext cx="10855841" cy="2796855"/>
          </a:xfrm>
          <a:prstGeom prst="rect">
            <a:avLst/>
          </a:prstGeom>
        </p:spPr>
      </p:pic>
    </p:spTree>
    <p:extLst>
      <p:ext uri="{BB962C8B-B14F-4D97-AF65-F5344CB8AC3E}">
        <p14:creationId xmlns:p14="http://schemas.microsoft.com/office/powerpoint/2010/main" val="383289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99B55-167F-876A-6505-3113E78EFA76}"/>
              </a:ext>
            </a:extLst>
          </p:cNvPr>
          <p:cNvSpPr>
            <a:spLocks noGrp="1"/>
          </p:cNvSpPr>
          <p:nvPr>
            <p:ph type="title"/>
          </p:nvPr>
        </p:nvSpPr>
        <p:spPr>
          <a:xfrm>
            <a:off x="147320" y="172085"/>
            <a:ext cx="10515600" cy="732155"/>
          </a:xfrm>
        </p:spPr>
        <p:txBody>
          <a:bodyPr/>
          <a:lstStyle/>
          <a:p>
            <a:r>
              <a:rPr lang="en-IN" sz="3200" b="1">
                <a:solidFill>
                  <a:schemeClr val="accent2">
                    <a:lumMod val="75000"/>
                  </a:schemeClr>
                </a:solidFill>
                <a:latin typeface="Times New Roman" panose="02020603050405020304" pitchFamily="18" charset="0"/>
                <a:cs typeface="Times New Roman" panose="02020603050405020304" pitchFamily="18" charset="0"/>
              </a:rPr>
              <a:t>Subtraction</a:t>
            </a:r>
            <a:r>
              <a:rPr lang="en-IN"/>
              <a:t> </a:t>
            </a:r>
            <a:r>
              <a:rPr lang="en-IN" sz="3200" b="1">
                <a:solidFill>
                  <a:schemeClr val="accent2">
                    <a:lumMod val="75000"/>
                  </a:schemeClr>
                </a:solidFill>
                <a:latin typeface="Times New Roman" panose="02020603050405020304" pitchFamily="18" charset="0"/>
                <a:cs typeface="Times New Roman" panose="02020603050405020304" pitchFamily="18" charset="0"/>
              </a:rPr>
              <a:t>of unsigned numbers</a:t>
            </a:r>
          </a:p>
        </p:txBody>
      </p:sp>
      <p:pic>
        <p:nvPicPr>
          <p:cNvPr id="7" name="Picture 6">
            <a:extLst>
              <a:ext uri="{FF2B5EF4-FFF2-40B4-BE49-F238E27FC236}">
                <a16:creationId xmlns:a16="http://schemas.microsoft.com/office/drawing/2014/main" id="{5138392F-DEC7-9DF5-5ADD-4721F49E1621}"/>
              </a:ext>
            </a:extLst>
          </p:cNvPr>
          <p:cNvPicPr>
            <a:picLocks noChangeAspect="1"/>
          </p:cNvPicPr>
          <p:nvPr/>
        </p:nvPicPr>
        <p:blipFill>
          <a:blip r:embed="rId2"/>
          <a:stretch>
            <a:fillRect/>
          </a:stretch>
        </p:blipFill>
        <p:spPr>
          <a:xfrm>
            <a:off x="2340769" y="1139182"/>
            <a:ext cx="6602647" cy="648978"/>
          </a:xfrm>
          <a:prstGeom prst="rect">
            <a:avLst/>
          </a:prstGeom>
        </p:spPr>
      </p:pic>
      <p:sp>
        <p:nvSpPr>
          <p:cNvPr id="11" name="TextBox 10">
            <a:extLst>
              <a:ext uri="{FF2B5EF4-FFF2-40B4-BE49-F238E27FC236}">
                <a16:creationId xmlns:a16="http://schemas.microsoft.com/office/drawing/2014/main" id="{7EA75A5B-B417-69E8-1D87-94A3F1B96855}"/>
              </a:ext>
            </a:extLst>
          </p:cNvPr>
          <p:cNvSpPr txBox="1"/>
          <p:nvPr/>
        </p:nvSpPr>
        <p:spPr>
          <a:xfrm>
            <a:off x="317500" y="1973564"/>
            <a:ext cx="11579860" cy="4708981"/>
          </a:xfrm>
          <a:prstGeom prst="rect">
            <a:avLst/>
          </a:prstGeom>
          <a:noFill/>
        </p:spPr>
        <p:txBody>
          <a:bodyPr wrap="square">
            <a:spAutoFit/>
          </a:bodyPr>
          <a:lstStyle/>
          <a:p>
            <a:pPr algn="just"/>
            <a:r>
              <a:rPr lang="en-US" sz="2000"/>
              <a:t>In subtraction, the ARM microprocessors (indeed, almost all modern CPUs) use the 2’s complement method. </a:t>
            </a:r>
          </a:p>
          <a:p>
            <a:pPr algn="just"/>
            <a:r>
              <a:rPr lang="en-US" sz="2000"/>
              <a:t>Although every CPU contains adder circuitry, it would be too cumbersome (and take too many logic gates) to design separate subtractor circuitry. </a:t>
            </a:r>
          </a:p>
          <a:p>
            <a:pPr algn="just"/>
            <a:endParaRPr lang="en-US" sz="2000"/>
          </a:p>
          <a:p>
            <a:pPr algn="just"/>
            <a:r>
              <a:rPr lang="en-US" sz="2000"/>
              <a:t>The ARM uses internal adder circuitry to perform the subtraction operation. </a:t>
            </a:r>
          </a:p>
          <a:p>
            <a:pPr algn="just"/>
            <a:r>
              <a:rPr lang="en-US" sz="2000"/>
              <a:t>Assuming that the ARM is executing simple subtract instructions, one can summarize the steps of the hardware of the CPU in executing the SUB instruction for unsigned numbers as follows: </a:t>
            </a:r>
          </a:p>
          <a:p>
            <a:pPr algn="just"/>
            <a:endParaRPr lang="en-US" sz="2000"/>
          </a:p>
          <a:p>
            <a:pPr marL="342900" indent="-342900" algn="just">
              <a:buAutoNum type="arabicPeriod"/>
            </a:pPr>
            <a:r>
              <a:rPr lang="en-US" sz="2000" b="1">
                <a:solidFill>
                  <a:srgbClr val="0070C0"/>
                </a:solidFill>
              </a:rPr>
              <a:t>Take the 2’s complement of the subtrahend (Op2 operand). </a:t>
            </a:r>
          </a:p>
          <a:p>
            <a:pPr marL="342900" indent="-342900" algn="just">
              <a:buAutoNum type="arabicPeriod"/>
            </a:pPr>
            <a:r>
              <a:rPr lang="en-US" sz="2000" b="1">
                <a:solidFill>
                  <a:srgbClr val="0070C0"/>
                </a:solidFill>
              </a:rPr>
              <a:t>Add it to the minuend (Rn operand). </a:t>
            </a:r>
          </a:p>
          <a:p>
            <a:pPr marL="342900" indent="-342900" algn="just">
              <a:buAutoNum type="arabicPeriod"/>
            </a:pPr>
            <a:r>
              <a:rPr lang="en-US" sz="2000" b="1">
                <a:solidFill>
                  <a:srgbClr val="0070C0"/>
                </a:solidFill>
              </a:rPr>
              <a:t>Place the result in destination Rd. </a:t>
            </a:r>
          </a:p>
          <a:p>
            <a:pPr marL="342900" indent="-342900" algn="just">
              <a:buAutoNum type="arabicPeriod"/>
            </a:pPr>
            <a:r>
              <a:rPr lang="en-US" sz="2000" b="1">
                <a:solidFill>
                  <a:srgbClr val="0070C0"/>
                </a:solidFill>
              </a:rPr>
              <a:t>Set the carry flag if there is a carry. </a:t>
            </a:r>
          </a:p>
          <a:p>
            <a:pPr algn="just"/>
            <a:endParaRPr lang="en-US" sz="2000"/>
          </a:p>
          <a:p>
            <a:pPr algn="just"/>
            <a:r>
              <a:rPr lang="en-US" sz="2000"/>
              <a:t>These four steps are performed for every SUBS instruction by the internal hardware of the ARM CPU. </a:t>
            </a:r>
          </a:p>
          <a:p>
            <a:pPr algn="just"/>
            <a:r>
              <a:rPr lang="en-US" sz="2000"/>
              <a:t>It is after these four steps that the result is obtained and the flags are set. </a:t>
            </a:r>
            <a:endParaRPr lang="en-IN" sz="2000"/>
          </a:p>
        </p:txBody>
      </p:sp>
    </p:spTree>
    <p:extLst>
      <p:ext uri="{BB962C8B-B14F-4D97-AF65-F5344CB8AC3E}">
        <p14:creationId xmlns:p14="http://schemas.microsoft.com/office/powerpoint/2010/main" val="3647314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B120D8-C576-1434-2266-212D7A5F08F5}"/>
              </a:ext>
            </a:extLst>
          </p:cNvPr>
          <p:cNvPicPr>
            <a:picLocks noChangeAspect="1"/>
          </p:cNvPicPr>
          <p:nvPr/>
        </p:nvPicPr>
        <p:blipFill rotWithShape="1">
          <a:blip r:embed="rId2"/>
          <a:srcRect r="6593"/>
          <a:stretch/>
        </p:blipFill>
        <p:spPr>
          <a:xfrm>
            <a:off x="6492731" y="4629499"/>
            <a:ext cx="5546910" cy="1953278"/>
          </a:xfrm>
          <a:prstGeom prst="rect">
            <a:avLst/>
          </a:prstGeom>
        </p:spPr>
      </p:pic>
      <p:pic>
        <p:nvPicPr>
          <p:cNvPr id="16" name="Picture 15">
            <a:extLst>
              <a:ext uri="{FF2B5EF4-FFF2-40B4-BE49-F238E27FC236}">
                <a16:creationId xmlns:a16="http://schemas.microsoft.com/office/drawing/2014/main" id="{B9AAFC86-042C-9EB0-9B11-2B050CEF2CFA}"/>
              </a:ext>
            </a:extLst>
          </p:cNvPr>
          <p:cNvPicPr>
            <a:picLocks noChangeAspect="1"/>
          </p:cNvPicPr>
          <p:nvPr/>
        </p:nvPicPr>
        <p:blipFill rotWithShape="1">
          <a:blip r:embed="rId3"/>
          <a:srcRect b="35075"/>
          <a:stretch/>
        </p:blipFill>
        <p:spPr>
          <a:xfrm>
            <a:off x="219353" y="106661"/>
            <a:ext cx="6340371" cy="3138603"/>
          </a:xfrm>
          <a:prstGeom prst="rect">
            <a:avLst/>
          </a:prstGeom>
        </p:spPr>
      </p:pic>
      <p:pic>
        <p:nvPicPr>
          <p:cNvPr id="19" name="Picture 18">
            <a:extLst>
              <a:ext uri="{FF2B5EF4-FFF2-40B4-BE49-F238E27FC236}">
                <a16:creationId xmlns:a16="http://schemas.microsoft.com/office/drawing/2014/main" id="{E8013037-7B5E-2DE2-01E3-151036938619}"/>
              </a:ext>
            </a:extLst>
          </p:cNvPr>
          <p:cNvPicPr>
            <a:picLocks noChangeAspect="1"/>
          </p:cNvPicPr>
          <p:nvPr/>
        </p:nvPicPr>
        <p:blipFill>
          <a:blip r:embed="rId4"/>
          <a:stretch>
            <a:fillRect/>
          </a:stretch>
        </p:blipFill>
        <p:spPr>
          <a:xfrm>
            <a:off x="537784" y="4846688"/>
            <a:ext cx="5703510" cy="1707036"/>
          </a:xfrm>
          <a:prstGeom prst="rect">
            <a:avLst/>
          </a:prstGeom>
        </p:spPr>
      </p:pic>
      <p:grpSp>
        <p:nvGrpSpPr>
          <p:cNvPr id="20" name="Group 19">
            <a:extLst>
              <a:ext uri="{FF2B5EF4-FFF2-40B4-BE49-F238E27FC236}">
                <a16:creationId xmlns:a16="http://schemas.microsoft.com/office/drawing/2014/main" id="{720894BA-B991-DF92-0787-E12B4BDBCDF7}"/>
              </a:ext>
            </a:extLst>
          </p:cNvPr>
          <p:cNvGrpSpPr/>
          <p:nvPr/>
        </p:nvGrpSpPr>
        <p:grpSpPr>
          <a:xfrm>
            <a:off x="644700" y="3285399"/>
            <a:ext cx="8621486" cy="1477328"/>
            <a:chOff x="1393370" y="5412641"/>
            <a:chExt cx="8621486" cy="1477328"/>
          </a:xfrm>
        </p:grpSpPr>
        <p:sp>
          <p:nvSpPr>
            <p:cNvPr id="21" name="TextBox 20">
              <a:extLst>
                <a:ext uri="{FF2B5EF4-FFF2-40B4-BE49-F238E27FC236}">
                  <a16:creationId xmlns:a16="http://schemas.microsoft.com/office/drawing/2014/main" id="{65E7B092-78A2-B8ED-CFE0-47FB5C6F57D5}"/>
                </a:ext>
              </a:extLst>
            </p:cNvPr>
            <p:cNvSpPr txBox="1"/>
            <p:nvPr/>
          </p:nvSpPr>
          <p:spPr>
            <a:xfrm>
              <a:off x="1393370" y="5412641"/>
              <a:ext cx="8621486" cy="1477328"/>
            </a:xfrm>
            <a:prstGeom prst="rect">
              <a:avLst/>
            </a:prstGeom>
            <a:noFill/>
          </p:spPr>
          <p:txBody>
            <a:bodyPr wrap="square">
              <a:spAutoFit/>
            </a:bodyPr>
            <a:lstStyle/>
            <a:p>
              <a:r>
                <a:rPr lang="en-IN" b="1">
                  <a:solidFill>
                    <a:srgbClr val="0070C0"/>
                  </a:solidFill>
                  <a:latin typeface="-apple-system"/>
                </a:rPr>
                <a:t>Binary Conversion of 0x39</a:t>
              </a:r>
              <a:r>
                <a:rPr lang="en-IN">
                  <a:latin typeface="-apple-system"/>
                </a:rPr>
                <a:t>	</a:t>
              </a:r>
              <a:r>
                <a:rPr lang="en-IN" b="1">
                  <a:solidFill>
                    <a:srgbClr val="0070C0"/>
                  </a:solidFill>
                  <a:latin typeface="-apple-system"/>
                </a:rPr>
                <a:t>0000 0000 0000 0000 </a:t>
              </a:r>
              <a:r>
                <a:rPr lang="en-IN" b="1" i="0">
                  <a:solidFill>
                    <a:srgbClr val="0070C0"/>
                  </a:solidFill>
                  <a:effectLst/>
                  <a:latin typeface="-apple-system"/>
                </a:rPr>
                <a:t>0000 0000 0011 1001</a:t>
              </a:r>
            </a:p>
            <a:p>
              <a:r>
                <a:rPr lang="en-IN" b="1">
                  <a:solidFill>
                    <a:schemeClr val="accent4">
                      <a:lumMod val="50000"/>
                    </a:schemeClr>
                  </a:solidFill>
                  <a:latin typeface="-apple-system"/>
                </a:rPr>
                <a:t>1’s Complement is	</a:t>
              </a:r>
              <a:r>
                <a:rPr lang="en-IN">
                  <a:latin typeface="-apple-system"/>
                </a:rPr>
                <a:t>	</a:t>
              </a:r>
              <a:r>
                <a:rPr lang="en-IN" b="1">
                  <a:solidFill>
                    <a:schemeClr val="accent4">
                      <a:lumMod val="50000"/>
                    </a:schemeClr>
                  </a:solidFill>
                  <a:latin typeface="-apple-system"/>
                </a:rPr>
                <a:t>1111 1111 1111 1111 1111 1111 1100 0110</a:t>
              </a:r>
            </a:p>
            <a:p>
              <a:r>
                <a:rPr lang="en-IN" b="1">
                  <a:solidFill>
                    <a:srgbClr val="C00000"/>
                  </a:solidFill>
                  <a:latin typeface="-apple-system"/>
                </a:rPr>
                <a:t>2’s Complement is</a:t>
              </a:r>
              <a:r>
                <a:rPr lang="en-IN">
                  <a:latin typeface="-apple-system"/>
                </a:rPr>
                <a:t>	              +					      1</a:t>
              </a:r>
            </a:p>
            <a:p>
              <a:endParaRPr lang="en-IN">
                <a:latin typeface="-apple-system"/>
              </a:endParaRPr>
            </a:p>
            <a:p>
              <a:r>
                <a:rPr lang="en-IN">
                  <a:latin typeface="-apple-system"/>
                </a:rPr>
                <a:t>			 </a:t>
              </a:r>
              <a:r>
                <a:rPr lang="en-IN" b="1">
                  <a:solidFill>
                    <a:srgbClr val="0000FF"/>
                  </a:solidFill>
                  <a:latin typeface="-apple-system"/>
                </a:rPr>
                <a:t>1111 1111 1111 1111 1111 1111 1100 0111   = (FFFFFFC7)	</a:t>
              </a:r>
              <a:endParaRPr lang="en-IN" b="1">
                <a:solidFill>
                  <a:srgbClr val="0000FF"/>
                </a:solidFill>
              </a:endParaRPr>
            </a:p>
          </p:txBody>
        </p:sp>
        <p:cxnSp>
          <p:nvCxnSpPr>
            <p:cNvPr id="22" name="Straight Connector 21">
              <a:extLst>
                <a:ext uri="{FF2B5EF4-FFF2-40B4-BE49-F238E27FC236}">
                  <a16:creationId xmlns:a16="http://schemas.microsoft.com/office/drawing/2014/main" id="{0F9E4A6D-04CC-0974-2850-3F1B92F553D3}"/>
                </a:ext>
              </a:extLst>
            </p:cNvPr>
            <p:cNvCxnSpPr/>
            <p:nvPr/>
          </p:nvCxnSpPr>
          <p:spPr>
            <a:xfrm>
              <a:off x="4114800" y="6335971"/>
              <a:ext cx="4332514" cy="0"/>
            </a:xfrm>
            <a:prstGeom prst="line">
              <a:avLst/>
            </a:prstGeom>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9ADECCA-4B98-A406-0595-36A2E1EF25FB}"/>
                </a:ext>
              </a:extLst>
            </p:cNvPr>
            <p:cNvCxnSpPr/>
            <p:nvPr/>
          </p:nvCxnSpPr>
          <p:spPr>
            <a:xfrm>
              <a:off x="4082139" y="5726375"/>
              <a:ext cx="4332514" cy="0"/>
            </a:xfrm>
            <a:prstGeom prst="line">
              <a:avLst/>
            </a:prstGeom>
            <a:ln/>
          </p:spPr>
          <p:style>
            <a:lnRef idx="1">
              <a:schemeClr val="dk1"/>
            </a:lnRef>
            <a:fillRef idx="0">
              <a:schemeClr val="dk1"/>
            </a:fillRef>
            <a:effectRef idx="0">
              <a:schemeClr val="dk1"/>
            </a:effectRef>
            <a:fontRef idx="minor">
              <a:schemeClr val="tx1"/>
            </a:fontRef>
          </p:style>
        </p:cxnSp>
      </p:grpSp>
      <p:pic>
        <p:nvPicPr>
          <p:cNvPr id="24" name="Picture 23">
            <a:extLst>
              <a:ext uri="{FF2B5EF4-FFF2-40B4-BE49-F238E27FC236}">
                <a16:creationId xmlns:a16="http://schemas.microsoft.com/office/drawing/2014/main" id="{949E6720-72E1-505E-D440-8545C77199DF}"/>
              </a:ext>
            </a:extLst>
          </p:cNvPr>
          <p:cNvPicPr>
            <a:picLocks noChangeAspect="1"/>
          </p:cNvPicPr>
          <p:nvPr/>
        </p:nvPicPr>
        <p:blipFill rotWithShape="1">
          <a:blip r:embed="rId5"/>
          <a:srcRect r="1619"/>
          <a:stretch/>
        </p:blipFill>
        <p:spPr>
          <a:xfrm>
            <a:off x="6066274" y="924799"/>
            <a:ext cx="5921705" cy="2101430"/>
          </a:xfrm>
          <a:prstGeom prst="rect">
            <a:avLst/>
          </a:prstGeom>
        </p:spPr>
      </p:pic>
    </p:spTree>
    <p:extLst>
      <p:ext uri="{BB962C8B-B14F-4D97-AF65-F5344CB8AC3E}">
        <p14:creationId xmlns:p14="http://schemas.microsoft.com/office/powerpoint/2010/main" val="72050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4CA36-5272-E512-FF24-3CF7FC603313}"/>
              </a:ext>
            </a:extLst>
          </p:cNvPr>
          <p:cNvPicPr>
            <a:picLocks noChangeAspect="1"/>
          </p:cNvPicPr>
          <p:nvPr/>
        </p:nvPicPr>
        <p:blipFill>
          <a:blip r:embed="rId2"/>
          <a:stretch>
            <a:fillRect/>
          </a:stretch>
        </p:blipFill>
        <p:spPr>
          <a:xfrm>
            <a:off x="636256" y="267153"/>
            <a:ext cx="9716058" cy="2765224"/>
          </a:xfrm>
          <a:prstGeom prst="rect">
            <a:avLst/>
          </a:prstGeom>
        </p:spPr>
      </p:pic>
      <p:pic>
        <p:nvPicPr>
          <p:cNvPr id="7" name="Picture 6">
            <a:extLst>
              <a:ext uri="{FF2B5EF4-FFF2-40B4-BE49-F238E27FC236}">
                <a16:creationId xmlns:a16="http://schemas.microsoft.com/office/drawing/2014/main" id="{E4340AA9-C5C3-8980-0E57-7FCECACEBEE8}"/>
              </a:ext>
            </a:extLst>
          </p:cNvPr>
          <p:cNvPicPr>
            <a:picLocks noChangeAspect="1"/>
          </p:cNvPicPr>
          <p:nvPr/>
        </p:nvPicPr>
        <p:blipFill>
          <a:blip r:embed="rId3"/>
          <a:stretch>
            <a:fillRect/>
          </a:stretch>
        </p:blipFill>
        <p:spPr>
          <a:xfrm>
            <a:off x="87085" y="3032377"/>
            <a:ext cx="8240486" cy="3569128"/>
          </a:xfrm>
          <a:prstGeom prst="rect">
            <a:avLst/>
          </a:prstGeom>
        </p:spPr>
      </p:pic>
      <p:pic>
        <p:nvPicPr>
          <p:cNvPr id="11" name="Picture 10">
            <a:extLst>
              <a:ext uri="{FF2B5EF4-FFF2-40B4-BE49-F238E27FC236}">
                <a16:creationId xmlns:a16="http://schemas.microsoft.com/office/drawing/2014/main" id="{5403A2DA-8829-435E-EF6E-A818B9A507FE}"/>
              </a:ext>
            </a:extLst>
          </p:cNvPr>
          <p:cNvPicPr>
            <a:picLocks noChangeAspect="1"/>
          </p:cNvPicPr>
          <p:nvPr/>
        </p:nvPicPr>
        <p:blipFill>
          <a:blip r:embed="rId4"/>
          <a:stretch>
            <a:fillRect/>
          </a:stretch>
        </p:blipFill>
        <p:spPr>
          <a:xfrm>
            <a:off x="6441174" y="3217067"/>
            <a:ext cx="5663741" cy="1779476"/>
          </a:xfrm>
          <a:prstGeom prst="rect">
            <a:avLst/>
          </a:prstGeom>
        </p:spPr>
      </p:pic>
    </p:spTree>
    <p:extLst>
      <p:ext uri="{BB962C8B-B14F-4D97-AF65-F5344CB8AC3E}">
        <p14:creationId xmlns:p14="http://schemas.microsoft.com/office/powerpoint/2010/main" val="290158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EF79-D487-FF23-609F-9229F39252B1}"/>
              </a:ext>
            </a:extLst>
          </p:cNvPr>
          <p:cNvSpPr>
            <a:spLocks noGrp="1"/>
          </p:cNvSpPr>
          <p:nvPr>
            <p:ph type="title"/>
          </p:nvPr>
        </p:nvSpPr>
        <p:spPr/>
        <p:txBody>
          <a:bodyPr/>
          <a:lstStyle/>
          <a:p>
            <a:r>
              <a:rPr lang="en-IN" b="1">
                <a:solidFill>
                  <a:schemeClr val="accent2">
                    <a:lumMod val="50000"/>
                  </a:schemeClr>
                </a:solidFill>
              </a:rPr>
              <a:t>Assignment</a:t>
            </a:r>
          </a:p>
        </p:txBody>
      </p:sp>
      <p:pic>
        <p:nvPicPr>
          <p:cNvPr id="5" name="Picture 4">
            <a:extLst>
              <a:ext uri="{FF2B5EF4-FFF2-40B4-BE49-F238E27FC236}">
                <a16:creationId xmlns:a16="http://schemas.microsoft.com/office/drawing/2014/main" id="{82C70DDE-1196-C8DE-AA92-0E56715EB291}"/>
              </a:ext>
            </a:extLst>
          </p:cNvPr>
          <p:cNvPicPr>
            <a:picLocks noChangeAspect="1"/>
          </p:cNvPicPr>
          <p:nvPr/>
        </p:nvPicPr>
        <p:blipFill rotWithShape="1">
          <a:blip r:embed="rId2"/>
          <a:srcRect r="7879" b="14110"/>
          <a:stretch/>
        </p:blipFill>
        <p:spPr>
          <a:xfrm>
            <a:off x="1502228" y="1716519"/>
            <a:ext cx="9367784" cy="3186112"/>
          </a:xfrm>
          <a:prstGeom prst="rect">
            <a:avLst/>
          </a:prstGeom>
        </p:spPr>
      </p:pic>
    </p:spTree>
    <p:extLst>
      <p:ext uri="{BB962C8B-B14F-4D97-AF65-F5344CB8AC3E}">
        <p14:creationId xmlns:p14="http://schemas.microsoft.com/office/powerpoint/2010/main" val="1802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67D734-0FCA-3DE0-5450-C47717CEB999}"/>
              </a:ext>
            </a:extLst>
          </p:cNvPr>
          <p:cNvPicPr>
            <a:picLocks noChangeAspect="1"/>
          </p:cNvPicPr>
          <p:nvPr/>
        </p:nvPicPr>
        <p:blipFill>
          <a:blip r:embed="rId2"/>
          <a:stretch>
            <a:fillRect/>
          </a:stretch>
        </p:blipFill>
        <p:spPr>
          <a:xfrm>
            <a:off x="609600" y="1048956"/>
            <a:ext cx="10728960" cy="4010724"/>
          </a:xfrm>
          <a:prstGeom prst="rect">
            <a:avLst/>
          </a:prstGeom>
        </p:spPr>
      </p:pic>
    </p:spTree>
    <p:extLst>
      <p:ext uri="{BB962C8B-B14F-4D97-AF65-F5344CB8AC3E}">
        <p14:creationId xmlns:p14="http://schemas.microsoft.com/office/powerpoint/2010/main" val="804001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6678-F544-465C-E885-5D3BAA41A567}"/>
              </a:ext>
            </a:extLst>
          </p:cNvPr>
          <p:cNvSpPr>
            <a:spLocks noGrp="1"/>
          </p:cNvSpPr>
          <p:nvPr>
            <p:ph type="title"/>
          </p:nvPr>
        </p:nvSpPr>
        <p:spPr>
          <a:xfrm>
            <a:off x="838200" y="365126"/>
            <a:ext cx="10515600" cy="1060904"/>
          </a:xfrm>
        </p:spPr>
        <p:txBody>
          <a:bodyPr/>
          <a:lstStyle/>
          <a:p>
            <a:r>
              <a:rPr lang="en-IN" b="1">
                <a:solidFill>
                  <a:schemeClr val="accent2">
                    <a:lumMod val="50000"/>
                  </a:schemeClr>
                </a:solidFill>
              </a:rPr>
              <a:t>SBC (subtract with borrow)</a:t>
            </a:r>
          </a:p>
        </p:txBody>
      </p:sp>
      <p:pic>
        <p:nvPicPr>
          <p:cNvPr id="5" name="Picture 4">
            <a:extLst>
              <a:ext uri="{FF2B5EF4-FFF2-40B4-BE49-F238E27FC236}">
                <a16:creationId xmlns:a16="http://schemas.microsoft.com/office/drawing/2014/main" id="{C0D7B8CC-817C-EF5D-61AA-216FAA60FC66}"/>
              </a:ext>
            </a:extLst>
          </p:cNvPr>
          <p:cNvPicPr>
            <a:picLocks noChangeAspect="1"/>
          </p:cNvPicPr>
          <p:nvPr/>
        </p:nvPicPr>
        <p:blipFill>
          <a:blip r:embed="rId3"/>
          <a:stretch>
            <a:fillRect/>
          </a:stretch>
        </p:blipFill>
        <p:spPr>
          <a:xfrm>
            <a:off x="2264229" y="1426030"/>
            <a:ext cx="8176716" cy="615452"/>
          </a:xfrm>
          <a:prstGeom prst="rect">
            <a:avLst/>
          </a:prstGeom>
        </p:spPr>
      </p:pic>
      <p:sp>
        <p:nvSpPr>
          <p:cNvPr id="7" name="TextBox 6">
            <a:extLst>
              <a:ext uri="{FF2B5EF4-FFF2-40B4-BE49-F238E27FC236}">
                <a16:creationId xmlns:a16="http://schemas.microsoft.com/office/drawing/2014/main" id="{4BE087BD-51D3-0E0D-85E4-42A475D48E3B}"/>
              </a:ext>
            </a:extLst>
          </p:cNvPr>
          <p:cNvSpPr txBox="1"/>
          <p:nvPr/>
        </p:nvSpPr>
        <p:spPr>
          <a:xfrm>
            <a:off x="348343" y="2414263"/>
            <a:ext cx="11462657" cy="1077218"/>
          </a:xfrm>
          <a:prstGeom prst="rect">
            <a:avLst/>
          </a:prstGeom>
          <a:noFill/>
        </p:spPr>
        <p:txBody>
          <a:bodyPr wrap="square">
            <a:spAutoFit/>
          </a:bodyPr>
          <a:lstStyle/>
          <a:p>
            <a:pPr algn="just"/>
            <a:r>
              <a:rPr lang="en-US" sz="3200" b="1"/>
              <a:t>Instruction is used for subtraction of multiword (data larger than 32-bit) numbers.</a:t>
            </a:r>
            <a:endParaRPr lang="en-IN" sz="3200" b="1"/>
          </a:p>
        </p:txBody>
      </p:sp>
      <p:sp>
        <p:nvSpPr>
          <p:cNvPr id="9" name="TextBox 8">
            <a:extLst>
              <a:ext uri="{FF2B5EF4-FFF2-40B4-BE49-F238E27FC236}">
                <a16:creationId xmlns:a16="http://schemas.microsoft.com/office/drawing/2014/main" id="{9B536C23-5D1D-6C7A-2446-78EBF0400502}"/>
              </a:ext>
            </a:extLst>
          </p:cNvPr>
          <p:cNvSpPr txBox="1"/>
          <p:nvPr/>
        </p:nvSpPr>
        <p:spPr>
          <a:xfrm>
            <a:off x="1512621" y="3702422"/>
            <a:ext cx="4306288" cy="2062103"/>
          </a:xfrm>
          <a:prstGeom prst="rect">
            <a:avLst/>
          </a:prstGeom>
          <a:noFill/>
        </p:spPr>
        <p:txBody>
          <a:bodyPr wrap="square">
            <a:spAutoFit/>
          </a:bodyPr>
          <a:lstStyle/>
          <a:p>
            <a:pPr algn="just"/>
            <a:r>
              <a:rPr lang="en-US" sz="2400" b="1"/>
              <a:t>In </a:t>
            </a:r>
            <a:r>
              <a:rPr lang="en-US" sz="3200" b="1">
                <a:solidFill>
                  <a:srgbClr val="C00000"/>
                </a:solidFill>
              </a:rPr>
              <a:t>some architectures</a:t>
            </a:r>
            <a:r>
              <a:rPr lang="en-US" sz="2400" b="1"/>
              <a:t>, the CPU inverts the C flag after subtraction so the content of carry flag is the borrow bit of subtract operation. </a:t>
            </a:r>
            <a:endParaRPr lang="en-IN" sz="2400" b="1"/>
          </a:p>
        </p:txBody>
      </p:sp>
      <p:sp>
        <p:nvSpPr>
          <p:cNvPr id="11" name="TextBox 10">
            <a:extLst>
              <a:ext uri="{FF2B5EF4-FFF2-40B4-BE49-F238E27FC236}">
                <a16:creationId xmlns:a16="http://schemas.microsoft.com/office/drawing/2014/main" id="{0E28971D-717B-C6BA-2D8A-430FBC677DFE}"/>
              </a:ext>
            </a:extLst>
          </p:cNvPr>
          <p:cNvSpPr txBox="1"/>
          <p:nvPr/>
        </p:nvSpPr>
        <p:spPr>
          <a:xfrm>
            <a:off x="1649928" y="5652300"/>
            <a:ext cx="4031673" cy="646331"/>
          </a:xfrm>
          <a:prstGeom prst="rect">
            <a:avLst/>
          </a:prstGeom>
          <a:noFill/>
        </p:spPr>
        <p:txBody>
          <a:bodyPr wrap="square">
            <a:spAutoFit/>
          </a:bodyPr>
          <a:lstStyle/>
          <a:p>
            <a:pPr algn="ctr"/>
            <a:r>
              <a:rPr lang="en-US" sz="3600" b="1">
                <a:solidFill>
                  <a:srgbClr val="C00000"/>
                </a:solidFill>
              </a:rPr>
              <a:t>“Rd = Rn – Op2 – C” </a:t>
            </a:r>
            <a:endParaRPr lang="en-IN" sz="3600" b="1">
              <a:solidFill>
                <a:srgbClr val="C00000"/>
              </a:solidFill>
            </a:endParaRPr>
          </a:p>
        </p:txBody>
      </p:sp>
      <p:sp>
        <p:nvSpPr>
          <p:cNvPr id="13" name="TextBox 12">
            <a:extLst>
              <a:ext uri="{FF2B5EF4-FFF2-40B4-BE49-F238E27FC236}">
                <a16:creationId xmlns:a16="http://schemas.microsoft.com/office/drawing/2014/main" id="{4E10021B-8AD9-AE36-B096-C71B508F3C61}"/>
              </a:ext>
            </a:extLst>
          </p:cNvPr>
          <p:cNvSpPr txBox="1"/>
          <p:nvPr/>
        </p:nvSpPr>
        <p:spPr>
          <a:xfrm>
            <a:off x="7620988" y="3702422"/>
            <a:ext cx="3058391" cy="2185214"/>
          </a:xfrm>
          <a:prstGeom prst="rect">
            <a:avLst/>
          </a:prstGeom>
          <a:noFill/>
        </p:spPr>
        <p:txBody>
          <a:bodyPr wrap="square">
            <a:spAutoFit/>
          </a:bodyPr>
          <a:lstStyle/>
          <a:p>
            <a:pPr algn="just"/>
            <a:r>
              <a:rPr lang="en-US" sz="2400" b="1"/>
              <a:t>In </a:t>
            </a:r>
            <a:r>
              <a:rPr lang="en-US" sz="3600" b="1">
                <a:solidFill>
                  <a:srgbClr val="C00000"/>
                </a:solidFill>
              </a:rPr>
              <a:t>ARM</a:t>
            </a:r>
            <a:r>
              <a:rPr lang="en-US" sz="2400" b="1"/>
              <a:t> the carry flag is not inverted after subtraction and carry flag is invert of borrow.</a:t>
            </a:r>
            <a:endParaRPr lang="en-IN" sz="2400" b="1"/>
          </a:p>
        </p:txBody>
      </p:sp>
      <p:sp>
        <p:nvSpPr>
          <p:cNvPr id="15" name="TextBox 14">
            <a:extLst>
              <a:ext uri="{FF2B5EF4-FFF2-40B4-BE49-F238E27FC236}">
                <a16:creationId xmlns:a16="http://schemas.microsoft.com/office/drawing/2014/main" id="{51868EC5-BE02-F77B-F1BF-30171CD708D2}"/>
              </a:ext>
            </a:extLst>
          </p:cNvPr>
          <p:cNvSpPr txBox="1"/>
          <p:nvPr/>
        </p:nvSpPr>
        <p:spPr>
          <a:xfrm>
            <a:off x="6824351" y="5641414"/>
            <a:ext cx="4651664" cy="646331"/>
          </a:xfrm>
          <a:prstGeom prst="rect">
            <a:avLst/>
          </a:prstGeom>
          <a:noFill/>
        </p:spPr>
        <p:txBody>
          <a:bodyPr wrap="square">
            <a:spAutoFit/>
          </a:bodyPr>
          <a:lstStyle/>
          <a:p>
            <a:r>
              <a:rPr lang="en-IN" sz="3600" b="1">
                <a:solidFill>
                  <a:srgbClr val="C00000"/>
                </a:solidFill>
              </a:rPr>
              <a:t>“Rd = Rn – Op2 – 1 + C”</a:t>
            </a:r>
          </a:p>
        </p:txBody>
      </p:sp>
    </p:spTree>
    <p:extLst>
      <p:ext uri="{BB962C8B-B14F-4D97-AF65-F5344CB8AC3E}">
        <p14:creationId xmlns:p14="http://schemas.microsoft.com/office/powerpoint/2010/main" val="55348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14B159-DC65-2500-BC2C-8731703E87FB}"/>
              </a:ext>
            </a:extLst>
          </p:cNvPr>
          <p:cNvPicPr>
            <a:picLocks noChangeAspect="1"/>
          </p:cNvPicPr>
          <p:nvPr/>
        </p:nvPicPr>
        <p:blipFill rotWithShape="1">
          <a:blip r:embed="rId2"/>
          <a:srcRect t="16902" r="31205"/>
          <a:stretch/>
        </p:blipFill>
        <p:spPr>
          <a:xfrm>
            <a:off x="172167" y="914400"/>
            <a:ext cx="4968793" cy="3144107"/>
          </a:xfrm>
          <a:prstGeom prst="rect">
            <a:avLst/>
          </a:prstGeom>
        </p:spPr>
      </p:pic>
      <p:pic>
        <p:nvPicPr>
          <p:cNvPr id="6" name="Picture 5">
            <a:extLst>
              <a:ext uri="{FF2B5EF4-FFF2-40B4-BE49-F238E27FC236}">
                <a16:creationId xmlns:a16="http://schemas.microsoft.com/office/drawing/2014/main" id="{83EC02E5-FED0-4804-DF93-7928553126E7}"/>
              </a:ext>
            </a:extLst>
          </p:cNvPr>
          <p:cNvPicPr>
            <a:picLocks noChangeAspect="1"/>
          </p:cNvPicPr>
          <p:nvPr/>
        </p:nvPicPr>
        <p:blipFill rotWithShape="1">
          <a:blip r:embed="rId2"/>
          <a:srcRect b="91349"/>
          <a:stretch/>
        </p:blipFill>
        <p:spPr>
          <a:xfrm>
            <a:off x="771607" y="221257"/>
            <a:ext cx="10811345" cy="489943"/>
          </a:xfrm>
          <a:prstGeom prst="rect">
            <a:avLst/>
          </a:prstGeom>
        </p:spPr>
      </p:pic>
      <p:pic>
        <p:nvPicPr>
          <p:cNvPr id="7" name="Picture 6">
            <a:extLst>
              <a:ext uri="{FF2B5EF4-FFF2-40B4-BE49-F238E27FC236}">
                <a16:creationId xmlns:a16="http://schemas.microsoft.com/office/drawing/2014/main" id="{CFBBEADE-B062-BAAF-AEFE-5D8531BF4DD9}"/>
              </a:ext>
            </a:extLst>
          </p:cNvPr>
          <p:cNvPicPr>
            <a:picLocks noChangeAspect="1"/>
          </p:cNvPicPr>
          <p:nvPr/>
        </p:nvPicPr>
        <p:blipFill>
          <a:blip r:embed="rId3"/>
          <a:stretch>
            <a:fillRect/>
          </a:stretch>
        </p:blipFill>
        <p:spPr>
          <a:xfrm>
            <a:off x="4277360" y="2099925"/>
            <a:ext cx="7305592" cy="931482"/>
          </a:xfrm>
          <a:prstGeom prst="rect">
            <a:avLst/>
          </a:prstGeom>
        </p:spPr>
      </p:pic>
      <p:pic>
        <p:nvPicPr>
          <p:cNvPr id="9" name="Picture 8">
            <a:extLst>
              <a:ext uri="{FF2B5EF4-FFF2-40B4-BE49-F238E27FC236}">
                <a16:creationId xmlns:a16="http://schemas.microsoft.com/office/drawing/2014/main" id="{816803FC-888F-86C3-63D5-466269D7CB2D}"/>
              </a:ext>
            </a:extLst>
          </p:cNvPr>
          <p:cNvPicPr>
            <a:picLocks noChangeAspect="1"/>
          </p:cNvPicPr>
          <p:nvPr/>
        </p:nvPicPr>
        <p:blipFill rotWithShape="1">
          <a:blip r:embed="rId4"/>
          <a:srcRect r="3820"/>
          <a:stretch/>
        </p:blipFill>
        <p:spPr>
          <a:xfrm>
            <a:off x="3117715" y="3761463"/>
            <a:ext cx="8902118" cy="2756555"/>
          </a:xfrm>
          <a:prstGeom prst="rect">
            <a:avLst/>
          </a:prstGeom>
        </p:spPr>
      </p:pic>
    </p:spTree>
    <p:extLst>
      <p:ext uri="{BB962C8B-B14F-4D97-AF65-F5344CB8AC3E}">
        <p14:creationId xmlns:p14="http://schemas.microsoft.com/office/powerpoint/2010/main" val="219480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5EF0CAC-02C9-DF16-2A48-3F577B57C624}"/>
              </a:ext>
            </a:extLst>
          </p:cNvPr>
          <p:cNvSpPr txBox="1"/>
          <p:nvPr/>
        </p:nvSpPr>
        <p:spPr>
          <a:xfrm>
            <a:off x="304800" y="145534"/>
            <a:ext cx="11633200" cy="707886"/>
          </a:xfrm>
          <a:prstGeom prst="rect">
            <a:avLst/>
          </a:prstGeom>
          <a:noFill/>
        </p:spPr>
        <p:txBody>
          <a:bodyPr wrap="square">
            <a:spAutoFit/>
          </a:bodyPr>
          <a:lstStyle/>
          <a:p>
            <a:pPr algn="ctr"/>
            <a:r>
              <a:rPr lang="en-US" sz="4000" b="1">
                <a:solidFill>
                  <a:srgbClr val="C00000"/>
                </a:solidFill>
              </a:rPr>
              <a:t>No decrement instruction in ARM</a:t>
            </a:r>
            <a:endParaRPr lang="en-IN" sz="4000" b="1">
              <a:solidFill>
                <a:srgbClr val="C00000"/>
              </a:solidFill>
            </a:endParaRPr>
          </a:p>
        </p:txBody>
      </p:sp>
      <p:sp>
        <p:nvSpPr>
          <p:cNvPr id="13" name="TextBox 12">
            <a:extLst>
              <a:ext uri="{FF2B5EF4-FFF2-40B4-BE49-F238E27FC236}">
                <a16:creationId xmlns:a16="http://schemas.microsoft.com/office/drawing/2014/main" id="{5F3F4A62-B980-7EFF-13E1-3B158F7146C2}"/>
              </a:ext>
            </a:extLst>
          </p:cNvPr>
          <p:cNvSpPr txBox="1"/>
          <p:nvPr/>
        </p:nvSpPr>
        <p:spPr>
          <a:xfrm>
            <a:off x="568960" y="1231037"/>
            <a:ext cx="11104880" cy="4524315"/>
          </a:xfrm>
          <a:prstGeom prst="rect">
            <a:avLst/>
          </a:prstGeom>
          <a:noFill/>
        </p:spPr>
        <p:txBody>
          <a:bodyPr wrap="square">
            <a:spAutoFit/>
          </a:bodyPr>
          <a:lstStyle/>
          <a:p>
            <a:pPr marL="571500" indent="-571500" algn="just">
              <a:buFont typeface="Arial" panose="020B0604020202020204" pitchFamily="34" charset="0"/>
              <a:buChar char="•"/>
            </a:pPr>
            <a:r>
              <a:rPr lang="en-US" sz="3600"/>
              <a:t>There is no decrement instruction in the ARM processor.</a:t>
            </a:r>
          </a:p>
          <a:p>
            <a:pPr marL="571500" indent="-571500" algn="just">
              <a:buFont typeface="Arial" panose="020B0604020202020204" pitchFamily="34" charset="0"/>
              <a:buChar char="•"/>
            </a:pPr>
            <a:r>
              <a:rPr lang="en-US" sz="3600"/>
              <a:t>Instead we use SUB to perform the action. </a:t>
            </a:r>
          </a:p>
          <a:p>
            <a:pPr marL="571500" indent="-571500" algn="just">
              <a:buFont typeface="Arial" panose="020B0604020202020204" pitchFamily="34" charset="0"/>
              <a:buChar char="•"/>
            </a:pPr>
            <a:r>
              <a:rPr lang="en-US" sz="3600"/>
              <a:t>The instruction “SUB R4,R4,#1” will decrement one from R4 and places the result in R4 register. </a:t>
            </a:r>
          </a:p>
          <a:p>
            <a:pPr marL="571500" indent="-571500" algn="just">
              <a:buFont typeface="Arial" panose="020B0604020202020204" pitchFamily="34" charset="0"/>
              <a:buChar char="•"/>
            </a:pPr>
            <a:r>
              <a:rPr lang="en-US" sz="3600"/>
              <a:t>The RISC processors eliminate the unnecessary instructions and use an existing instruction to perform the desired operation.</a:t>
            </a:r>
            <a:endParaRPr lang="en-IN" sz="3600"/>
          </a:p>
        </p:txBody>
      </p:sp>
    </p:spTree>
    <p:extLst>
      <p:ext uri="{BB962C8B-B14F-4D97-AF65-F5344CB8AC3E}">
        <p14:creationId xmlns:p14="http://schemas.microsoft.com/office/powerpoint/2010/main" val="97287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D3828-ACD2-A296-B6BC-F4C44DD7A303}"/>
              </a:ext>
            </a:extLst>
          </p:cNvPr>
          <p:cNvSpPr>
            <a:spLocks noGrp="1"/>
          </p:cNvSpPr>
          <p:nvPr>
            <p:ph type="title"/>
          </p:nvPr>
        </p:nvSpPr>
        <p:spPr>
          <a:xfrm>
            <a:off x="838200" y="161925"/>
            <a:ext cx="10515600" cy="752475"/>
          </a:xfrm>
        </p:spPr>
        <p:txBody>
          <a:bodyPr/>
          <a:lstStyle/>
          <a:p>
            <a:r>
              <a:rPr lang="en-IN" b="1">
                <a:solidFill>
                  <a:srgbClr val="C00000"/>
                </a:solidFill>
              </a:rPr>
              <a:t>RSB (reverse subtract)</a:t>
            </a:r>
          </a:p>
        </p:txBody>
      </p:sp>
      <p:sp>
        <p:nvSpPr>
          <p:cNvPr id="5" name="TextBox 4">
            <a:extLst>
              <a:ext uri="{FF2B5EF4-FFF2-40B4-BE49-F238E27FC236}">
                <a16:creationId xmlns:a16="http://schemas.microsoft.com/office/drawing/2014/main" id="{8D3CC738-F62A-CE30-28EC-B8188EC37786}"/>
              </a:ext>
            </a:extLst>
          </p:cNvPr>
          <p:cNvSpPr txBox="1"/>
          <p:nvPr/>
        </p:nvSpPr>
        <p:spPr>
          <a:xfrm>
            <a:off x="838200" y="1232654"/>
            <a:ext cx="6710680" cy="523220"/>
          </a:xfrm>
          <a:prstGeom prst="rect">
            <a:avLst/>
          </a:prstGeom>
          <a:noFill/>
        </p:spPr>
        <p:txBody>
          <a:bodyPr wrap="square">
            <a:spAutoFit/>
          </a:bodyPr>
          <a:lstStyle/>
          <a:p>
            <a:r>
              <a:rPr lang="en-US" sz="2800" b="1"/>
              <a:t>The format for the RSB instruction is </a:t>
            </a:r>
            <a:endParaRPr lang="en-IN" sz="2800" b="1"/>
          </a:p>
        </p:txBody>
      </p:sp>
      <p:pic>
        <p:nvPicPr>
          <p:cNvPr id="7" name="Picture 6">
            <a:extLst>
              <a:ext uri="{FF2B5EF4-FFF2-40B4-BE49-F238E27FC236}">
                <a16:creationId xmlns:a16="http://schemas.microsoft.com/office/drawing/2014/main" id="{D24E8A5C-697D-A4C3-D66E-54DF251D022A}"/>
              </a:ext>
            </a:extLst>
          </p:cNvPr>
          <p:cNvPicPr>
            <a:picLocks noChangeAspect="1"/>
          </p:cNvPicPr>
          <p:nvPr/>
        </p:nvPicPr>
        <p:blipFill>
          <a:blip r:embed="rId2"/>
          <a:stretch>
            <a:fillRect/>
          </a:stretch>
        </p:blipFill>
        <p:spPr>
          <a:xfrm>
            <a:off x="2876188" y="2108478"/>
            <a:ext cx="6439624" cy="523220"/>
          </a:xfrm>
          <a:prstGeom prst="rect">
            <a:avLst/>
          </a:prstGeom>
        </p:spPr>
      </p:pic>
      <p:sp>
        <p:nvSpPr>
          <p:cNvPr id="9" name="TextBox 8">
            <a:extLst>
              <a:ext uri="{FF2B5EF4-FFF2-40B4-BE49-F238E27FC236}">
                <a16:creationId xmlns:a16="http://schemas.microsoft.com/office/drawing/2014/main" id="{0D895AFA-49A0-9575-2CCB-CC2615D45331}"/>
              </a:ext>
            </a:extLst>
          </p:cNvPr>
          <p:cNvSpPr txBox="1"/>
          <p:nvPr/>
        </p:nvSpPr>
        <p:spPr>
          <a:xfrm>
            <a:off x="325120" y="2984303"/>
            <a:ext cx="11541760" cy="261084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800"/>
              <a:t>Understand the difference between the RSB and SUB instruction. </a:t>
            </a:r>
          </a:p>
          <a:p>
            <a:pPr marL="285750" indent="-285750" algn="just">
              <a:lnSpc>
                <a:spcPct val="150000"/>
              </a:lnSpc>
              <a:buFont typeface="Arial" panose="020B0604020202020204" pitchFamily="34" charset="0"/>
              <a:buChar char="•"/>
            </a:pPr>
            <a:r>
              <a:rPr lang="en-US" sz="2800"/>
              <a:t>They are essentially the same except the way the source operands are subtracted is reversed. </a:t>
            </a:r>
          </a:p>
          <a:p>
            <a:pPr marL="285750" indent="-285750" algn="just">
              <a:lnSpc>
                <a:spcPct val="150000"/>
              </a:lnSpc>
              <a:buFont typeface="Arial" panose="020B0604020202020204" pitchFamily="34" charset="0"/>
              <a:buChar char="•"/>
            </a:pPr>
            <a:r>
              <a:rPr lang="en-US" sz="2800"/>
              <a:t>This instruction can be used to get 2’s complement of a 32-bit operand.</a:t>
            </a:r>
            <a:endParaRPr lang="en-IN" sz="2800"/>
          </a:p>
        </p:txBody>
      </p:sp>
    </p:spTree>
    <p:extLst>
      <p:ext uri="{BB962C8B-B14F-4D97-AF65-F5344CB8AC3E}">
        <p14:creationId xmlns:p14="http://schemas.microsoft.com/office/powerpoint/2010/main" val="287864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1A52D4-8720-C691-BE05-044A3FEDF4FA}"/>
              </a:ext>
            </a:extLst>
          </p:cNvPr>
          <p:cNvPicPr>
            <a:picLocks noChangeAspect="1"/>
          </p:cNvPicPr>
          <p:nvPr/>
        </p:nvPicPr>
        <p:blipFill>
          <a:blip r:embed="rId2"/>
          <a:stretch>
            <a:fillRect/>
          </a:stretch>
        </p:blipFill>
        <p:spPr>
          <a:xfrm>
            <a:off x="6096000" y="131266"/>
            <a:ext cx="5797639" cy="3196134"/>
          </a:xfrm>
          <a:prstGeom prst="rect">
            <a:avLst/>
          </a:prstGeom>
        </p:spPr>
      </p:pic>
      <p:grpSp>
        <p:nvGrpSpPr>
          <p:cNvPr id="12" name="Group 11">
            <a:extLst>
              <a:ext uri="{FF2B5EF4-FFF2-40B4-BE49-F238E27FC236}">
                <a16:creationId xmlns:a16="http://schemas.microsoft.com/office/drawing/2014/main" id="{AE8FF99B-FC40-BFC2-1443-A2547786B20D}"/>
              </a:ext>
            </a:extLst>
          </p:cNvPr>
          <p:cNvGrpSpPr/>
          <p:nvPr/>
        </p:nvGrpSpPr>
        <p:grpSpPr>
          <a:xfrm>
            <a:off x="387265" y="1508272"/>
            <a:ext cx="9949639" cy="3795890"/>
            <a:chOff x="387265" y="1508272"/>
            <a:chExt cx="9949639" cy="3795890"/>
          </a:xfrm>
        </p:grpSpPr>
        <p:pic>
          <p:nvPicPr>
            <p:cNvPr id="10" name="Picture 9">
              <a:extLst>
                <a:ext uri="{FF2B5EF4-FFF2-40B4-BE49-F238E27FC236}">
                  <a16:creationId xmlns:a16="http://schemas.microsoft.com/office/drawing/2014/main" id="{FBD041E7-B9D8-7607-E574-B27A1BAC0B09}"/>
                </a:ext>
              </a:extLst>
            </p:cNvPr>
            <p:cNvPicPr>
              <a:picLocks noChangeAspect="1"/>
            </p:cNvPicPr>
            <p:nvPr/>
          </p:nvPicPr>
          <p:blipFill>
            <a:blip r:embed="rId3"/>
            <a:stretch>
              <a:fillRect/>
            </a:stretch>
          </p:blipFill>
          <p:spPr>
            <a:xfrm>
              <a:off x="387265" y="1508272"/>
              <a:ext cx="5595511" cy="2657327"/>
            </a:xfrm>
            <a:prstGeom prst="rect">
              <a:avLst/>
            </a:prstGeom>
          </p:spPr>
        </p:pic>
        <p:pic>
          <p:nvPicPr>
            <p:cNvPr id="11" name="Picture 10">
              <a:extLst>
                <a:ext uri="{FF2B5EF4-FFF2-40B4-BE49-F238E27FC236}">
                  <a16:creationId xmlns:a16="http://schemas.microsoft.com/office/drawing/2014/main" id="{93823817-C464-BC25-5354-31467E1E3712}"/>
                </a:ext>
              </a:extLst>
            </p:cNvPr>
            <p:cNvPicPr>
              <a:picLocks noChangeAspect="1"/>
            </p:cNvPicPr>
            <p:nvPr/>
          </p:nvPicPr>
          <p:blipFill>
            <a:blip r:embed="rId4"/>
            <a:stretch>
              <a:fillRect/>
            </a:stretch>
          </p:blipFill>
          <p:spPr>
            <a:xfrm>
              <a:off x="387265" y="4032878"/>
              <a:ext cx="9949639" cy="1271284"/>
            </a:xfrm>
            <a:prstGeom prst="rect">
              <a:avLst/>
            </a:prstGeom>
          </p:spPr>
        </p:pic>
      </p:grpSp>
    </p:spTree>
    <p:extLst>
      <p:ext uri="{BB962C8B-B14F-4D97-AF65-F5344CB8AC3E}">
        <p14:creationId xmlns:p14="http://schemas.microsoft.com/office/powerpoint/2010/main" val="169899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10E2-8DD6-9D3A-B927-BB80066C9715}"/>
              </a:ext>
            </a:extLst>
          </p:cNvPr>
          <p:cNvSpPr>
            <a:spLocks noGrp="1"/>
          </p:cNvSpPr>
          <p:nvPr>
            <p:ph type="title"/>
          </p:nvPr>
        </p:nvSpPr>
        <p:spPr>
          <a:xfrm>
            <a:off x="838200" y="365125"/>
            <a:ext cx="10515600" cy="823595"/>
          </a:xfrm>
        </p:spPr>
        <p:txBody>
          <a:bodyPr/>
          <a:lstStyle/>
          <a:p>
            <a:r>
              <a:rPr lang="en-US" b="1">
                <a:solidFill>
                  <a:srgbClr val="C00000"/>
                </a:solidFill>
              </a:rPr>
              <a:t>RSC (reverse subtract with carry)</a:t>
            </a:r>
            <a:endParaRPr lang="en-IN" b="1">
              <a:solidFill>
                <a:srgbClr val="C00000"/>
              </a:solidFill>
            </a:endParaRPr>
          </a:p>
        </p:txBody>
      </p:sp>
      <p:sp>
        <p:nvSpPr>
          <p:cNvPr id="5" name="TextBox 4">
            <a:extLst>
              <a:ext uri="{FF2B5EF4-FFF2-40B4-BE49-F238E27FC236}">
                <a16:creationId xmlns:a16="http://schemas.microsoft.com/office/drawing/2014/main" id="{DEE6EF6B-C538-2F45-8C8A-BCE33845C133}"/>
              </a:ext>
            </a:extLst>
          </p:cNvPr>
          <p:cNvSpPr txBox="1"/>
          <p:nvPr/>
        </p:nvSpPr>
        <p:spPr>
          <a:xfrm>
            <a:off x="838200" y="1435854"/>
            <a:ext cx="6096000" cy="584775"/>
          </a:xfrm>
          <a:prstGeom prst="rect">
            <a:avLst/>
          </a:prstGeom>
          <a:noFill/>
        </p:spPr>
        <p:txBody>
          <a:bodyPr wrap="square">
            <a:spAutoFit/>
          </a:bodyPr>
          <a:lstStyle/>
          <a:p>
            <a:r>
              <a:rPr lang="en-US" sz="3200"/>
              <a:t>The form of the RSC instruction is </a:t>
            </a:r>
            <a:endParaRPr lang="en-IN" sz="3200"/>
          </a:p>
        </p:txBody>
      </p:sp>
      <p:pic>
        <p:nvPicPr>
          <p:cNvPr id="7" name="Picture 6">
            <a:extLst>
              <a:ext uri="{FF2B5EF4-FFF2-40B4-BE49-F238E27FC236}">
                <a16:creationId xmlns:a16="http://schemas.microsoft.com/office/drawing/2014/main" id="{DC3F501E-33B4-788E-6C5E-02E2736CF5E5}"/>
              </a:ext>
            </a:extLst>
          </p:cNvPr>
          <p:cNvPicPr>
            <a:picLocks noChangeAspect="1"/>
          </p:cNvPicPr>
          <p:nvPr/>
        </p:nvPicPr>
        <p:blipFill>
          <a:blip r:embed="rId2"/>
          <a:stretch>
            <a:fillRect/>
          </a:stretch>
        </p:blipFill>
        <p:spPr>
          <a:xfrm>
            <a:off x="1588364" y="2095493"/>
            <a:ext cx="9015271" cy="584775"/>
          </a:xfrm>
          <a:prstGeom prst="rect">
            <a:avLst/>
          </a:prstGeom>
        </p:spPr>
      </p:pic>
      <p:sp>
        <p:nvSpPr>
          <p:cNvPr id="11" name="TextBox 10">
            <a:extLst>
              <a:ext uri="{FF2B5EF4-FFF2-40B4-BE49-F238E27FC236}">
                <a16:creationId xmlns:a16="http://schemas.microsoft.com/office/drawing/2014/main" id="{086C5D09-1B47-8315-897E-ECA50E0301A4}"/>
              </a:ext>
            </a:extLst>
          </p:cNvPr>
          <p:cNvSpPr txBox="1"/>
          <p:nvPr/>
        </p:nvSpPr>
        <p:spPr>
          <a:xfrm>
            <a:off x="838200" y="2927402"/>
            <a:ext cx="10815320" cy="370934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3200"/>
              <a:t>The difference between the RSB and RSC instructions. </a:t>
            </a:r>
          </a:p>
          <a:p>
            <a:pPr marL="285750" indent="-285750" algn="just">
              <a:lnSpc>
                <a:spcPct val="150000"/>
              </a:lnSpc>
              <a:buFont typeface="Arial" panose="020B0604020202020204" pitchFamily="34" charset="0"/>
              <a:buChar char="•"/>
            </a:pPr>
            <a:r>
              <a:rPr lang="en-US" sz="3200"/>
              <a:t>They are essentially the same except the way the source operands are subtracted is reversed. </a:t>
            </a:r>
          </a:p>
          <a:p>
            <a:pPr marL="285750" indent="-285750" algn="just">
              <a:lnSpc>
                <a:spcPct val="150000"/>
              </a:lnSpc>
              <a:buFont typeface="Arial" panose="020B0604020202020204" pitchFamily="34" charset="0"/>
              <a:buChar char="•"/>
            </a:pPr>
            <a:r>
              <a:rPr lang="en-US" sz="3200"/>
              <a:t>This instruction can be used to get the 2’s complement of the 64-bit operand.</a:t>
            </a:r>
            <a:endParaRPr lang="en-IN" sz="3200"/>
          </a:p>
        </p:txBody>
      </p:sp>
    </p:spTree>
    <p:extLst>
      <p:ext uri="{BB962C8B-B14F-4D97-AF65-F5344CB8AC3E}">
        <p14:creationId xmlns:p14="http://schemas.microsoft.com/office/powerpoint/2010/main" val="388990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91E427-E850-7DC8-6815-20F8354812B1}"/>
              </a:ext>
            </a:extLst>
          </p:cNvPr>
          <p:cNvPicPr>
            <a:picLocks noChangeAspect="1"/>
          </p:cNvPicPr>
          <p:nvPr/>
        </p:nvPicPr>
        <p:blipFill>
          <a:blip r:embed="rId2"/>
          <a:stretch>
            <a:fillRect/>
          </a:stretch>
        </p:blipFill>
        <p:spPr>
          <a:xfrm>
            <a:off x="927315" y="393408"/>
            <a:ext cx="10881360" cy="5546439"/>
          </a:xfrm>
          <a:prstGeom prst="rect">
            <a:avLst/>
          </a:prstGeom>
        </p:spPr>
      </p:pic>
    </p:spTree>
    <p:extLst>
      <p:ext uri="{BB962C8B-B14F-4D97-AF65-F5344CB8AC3E}">
        <p14:creationId xmlns:p14="http://schemas.microsoft.com/office/powerpoint/2010/main" val="71101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C3F55-6286-7DC1-C7E9-2408CABDE66E}"/>
              </a:ext>
            </a:extLst>
          </p:cNvPr>
          <p:cNvSpPr>
            <a:spLocks noGrp="1"/>
          </p:cNvSpPr>
          <p:nvPr>
            <p:ph type="title"/>
          </p:nvPr>
        </p:nvSpPr>
        <p:spPr>
          <a:xfrm>
            <a:off x="426720" y="365125"/>
            <a:ext cx="11450320" cy="884555"/>
          </a:xfrm>
        </p:spPr>
        <p:txBody>
          <a:bodyPr/>
          <a:lstStyle/>
          <a:p>
            <a:pPr algn="ctr"/>
            <a:r>
              <a:rPr lang="en-US" b="1">
                <a:solidFill>
                  <a:schemeClr val="accent4">
                    <a:lumMod val="50000"/>
                  </a:schemeClr>
                </a:solidFill>
              </a:rPr>
              <a:t>Multiplication and division of unsigned numbers</a:t>
            </a:r>
            <a:endParaRPr lang="en-IN" b="1">
              <a:solidFill>
                <a:schemeClr val="accent4">
                  <a:lumMod val="50000"/>
                </a:schemeClr>
              </a:solidFill>
            </a:endParaRPr>
          </a:p>
        </p:txBody>
      </p:sp>
      <p:sp>
        <p:nvSpPr>
          <p:cNvPr id="5" name="TextBox 4">
            <a:extLst>
              <a:ext uri="{FF2B5EF4-FFF2-40B4-BE49-F238E27FC236}">
                <a16:creationId xmlns:a16="http://schemas.microsoft.com/office/drawing/2014/main" id="{3384EB70-6965-F149-99E1-9DC164362FE0}"/>
              </a:ext>
            </a:extLst>
          </p:cNvPr>
          <p:cNvSpPr txBox="1"/>
          <p:nvPr/>
        </p:nvSpPr>
        <p:spPr>
          <a:xfrm>
            <a:off x="660400" y="1351280"/>
            <a:ext cx="11216640" cy="499245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3600"/>
              <a:t>Not all CPUs have instructions for multiplication and division. </a:t>
            </a:r>
          </a:p>
          <a:p>
            <a:pPr marL="285750" indent="-285750" algn="just">
              <a:lnSpc>
                <a:spcPct val="150000"/>
              </a:lnSpc>
              <a:buFont typeface="Arial" panose="020B0604020202020204" pitchFamily="34" charset="0"/>
              <a:buChar char="•"/>
            </a:pPr>
            <a:r>
              <a:rPr lang="en-US" sz="3600"/>
              <a:t>All the ARM processors have a multiplication instruction but not the division. </a:t>
            </a:r>
          </a:p>
          <a:p>
            <a:pPr marL="285750" indent="-285750" algn="just">
              <a:lnSpc>
                <a:spcPct val="150000"/>
              </a:lnSpc>
              <a:buFont typeface="Arial" panose="020B0604020202020204" pitchFamily="34" charset="0"/>
              <a:buChar char="•"/>
            </a:pPr>
            <a:r>
              <a:rPr lang="en-US" sz="3600"/>
              <a:t>Some family members such as ARM Cortex have both the division and multiplication instructions.</a:t>
            </a:r>
            <a:endParaRPr lang="en-IN" sz="3600"/>
          </a:p>
        </p:txBody>
      </p:sp>
    </p:spTree>
    <p:extLst>
      <p:ext uri="{BB962C8B-B14F-4D97-AF65-F5344CB8AC3E}">
        <p14:creationId xmlns:p14="http://schemas.microsoft.com/office/powerpoint/2010/main" val="102088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4055-DB90-C727-FDD5-E922D388CA77}"/>
              </a:ext>
            </a:extLst>
          </p:cNvPr>
          <p:cNvSpPr>
            <a:spLocks noGrp="1"/>
          </p:cNvSpPr>
          <p:nvPr>
            <p:ph type="title"/>
          </p:nvPr>
        </p:nvSpPr>
        <p:spPr/>
        <p:txBody>
          <a:bodyPr/>
          <a:lstStyle/>
          <a:p>
            <a:r>
              <a:rPr lang="en-US" b="1">
                <a:solidFill>
                  <a:schemeClr val="accent4">
                    <a:lumMod val="50000"/>
                  </a:schemeClr>
                </a:solidFill>
              </a:rPr>
              <a:t>Multiplication of unsigned numbers in ARM</a:t>
            </a:r>
            <a:endParaRPr lang="en-IN" b="1">
              <a:solidFill>
                <a:schemeClr val="accent4">
                  <a:lumMod val="50000"/>
                </a:schemeClr>
              </a:solidFill>
            </a:endParaRPr>
          </a:p>
        </p:txBody>
      </p:sp>
      <p:sp>
        <p:nvSpPr>
          <p:cNvPr id="5" name="TextBox 4">
            <a:extLst>
              <a:ext uri="{FF2B5EF4-FFF2-40B4-BE49-F238E27FC236}">
                <a16:creationId xmlns:a16="http://schemas.microsoft.com/office/drawing/2014/main" id="{631633D7-9075-CBA8-5634-0C42AC48BD69}"/>
              </a:ext>
            </a:extLst>
          </p:cNvPr>
          <p:cNvSpPr txBox="1"/>
          <p:nvPr/>
        </p:nvSpPr>
        <p:spPr>
          <a:xfrm>
            <a:off x="838200" y="1690689"/>
            <a:ext cx="10419080" cy="4448013"/>
          </a:xfrm>
          <a:prstGeom prst="rect">
            <a:avLst/>
          </a:prstGeom>
          <a:noFill/>
        </p:spPr>
        <p:txBody>
          <a:bodyPr wrap="square">
            <a:spAutoFit/>
          </a:bodyPr>
          <a:lstStyle/>
          <a:p>
            <a:pPr algn="just">
              <a:lnSpc>
                <a:spcPct val="150000"/>
              </a:lnSpc>
            </a:pPr>
            <a:r>
              <a:rPr lang="en-US" sz="3200"/>
              <a:t>The ARM gives you two choices of unsigned multiplication:</a:t>
            </a:r>
          </a:p>
          <a:p>
            <a:pPr marL="514350" indent="-514350" algn="just">
              <a:lnSpc>
                <a:spcPct val="150000"/>
              </a:lnSpc>
              <a:buFont typeface="+mj-lt"/>
              <a:buAutoNum type="arabicPeriod"/>
            </a:pPr>
            <a:r>
              <a:rPr lang="en-US" sz="3200" b="1">
                <a:solidFill>
                  <a:srgbClr val="FFC000"/>
                </a:solidFill>
              </a:rPr>
              <a:t>Normal multiply </a:t>
            </a:r>
            <a:r>
              <a:rPr lang="en-US" sz="3200"/>
              <a:t>and </a:t>
            </a:r>
          </a:p>
          <a:p>
            <a:pPr marL="514350" indent="-514350" algn="just">
              <a:lnSpc>
                <a:spcPct val="150000"/>
              </a:lnSpc>
              <a:buFont typeface="+mj-lt"/>
              <a:buAutoNum type="arabicPeriod"/>
            </a:pPr>
            <a:r>
              <a:rPr lang="en-US" sz="3200" b="1">
                <a:solidFill>
                  <a:schemeClr val="accent2">
                    <a:lumMod val="75000"/>
                  </a:schemeClr>
                </a:solidFill>
              </a:rPr>
              <a:t>Long multiply. </a:t>
            </a:r>
          </a:p>
          <a:p>
            <a:pPr algn="just">
              <a:lnSpc>
                <a:spcPct val="150000"/>
              </a:lnSpc>
            </a:pPr>
            <a:r>
              <a:rPr lang="en-US" sz="3200"/>
              <a:t>The </a:t>
            </a:r>
            <a:r>
              <a:rPr lang="en-US" sz="3200" b="1">
                <a:solidFill>
                  <a:srgbClr val="FFC000"/>
                </a:solidFill>
              </a:rPr>
              <a:t>normal multiply instruction (MUL) </a:t>
            </a:r>
            <a:r>
              <a:rPr lang="en-US" sz="3200"/>
              <a:t>is used when the result is less than 32-bit, while the </a:t>
            </a:r>
            <a:r>
              <a:rPr lang="en-US" sz="3200" b="1">
                <a:solidFill>
                  <a:schemeClr val="accent2">
                    <a:lumMod val="75000"/>
                  </a:schemeClr>
                </a:solidFill>
              </a:rPr>
              <a:t>long multiply (MULL) </a:t>
            </a:r>
            <a:r>
              <a:rPr lang="en-US" sz="3200"/>
              <a:t>must be used when the result is greater than 32- bit.</a:t>
            </a:r>
            <a:endParaRPr lang="en-IN" sz="3200"/>
          </a:p>
        </p:txBody>
      </p:sp>
    </p:spTree>
    <p:extLst>
      <p:ext uri="{BB962C8B-B14F-4D97-AF65-F5344CB8AC3E}">
        <p14:creationId xmlns:p14="http://schemas.microsoft.com/office/powerpoint/2010/main" val="1156809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67925C-2E3B-1F94-BAE4-3A552DFA226C}"/>
              </a:ext>
            </a:extLst>
          </p:cNvPr>
          <p:cNvPicPr>
            <a:picLocks noChangeAspect="1"/>
          </p:cNvPicPr>
          <p:nvPr/>
        </p:nvPicPr>
        <p:blipFill>
          <a:blip r:embed="rId2"/>
          <a:stretch>
            <a:fillRect/>
          </a:stretch>
        </p:blipFill>
        <p:spPr>
          <a:xfrm>
            <a:off x="392467" y="973405"/>
            <a:ext cx="11390264" cy="3629075"/>
          </a:xfrm>
          <a:prstGeom prst="rect">
            <a:avLst/>
          </a:prstGeom>
        </p:spPr>
      </p:pic>
    </p:spTree>
    <p:extLst>
      <p:ext uri="{BB962C8B-B14F-4D97-AF65-F5344CB8AC3E}">
        <p14:creationId xmlns:p14="http://schemas.microsoft.com/office/powerpoint/2010/main" val="3041707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B193-14D1-9709-B2FF-6C0314795E97}"/>
              </a:ext>
            </a:extLst>
          </p:cNvPr>
          <p:cNvSpPr>
            <a:spLocks noGrp="1"/>
          </p:cNvSpPr>
          <p:nvPr>
            <p:ph type="title"/>
          </p:nvPr>
        </p:nvSpPr>
        <p:spPr>
          <a:xfrm>
            <a:off x="137160" y="111125"/>
            <a:ext cx="10515600" cy="996315"/>
          </a:xfrm>
        </p:spPr>
        <p:txBody>
          <a:bodyPr>
            <a:normAutofit/>
          </a:bodyPr>
          <a:lstStyle/>
          <a:p>
            <a:r>
              <a:rPr lang="en-IN" sz="3600" b="1">
                <a:solidFill>
                  <a:schemeClr val="accent2">
                    <a:lumMod val="75000"/>
                  </a:schemeClr>
                </a:solidFill>
                <a:latin typeface="Times New Roman" panose="02020603050405020304" pitchFamily="18" charset="0"/>
                <a:cs typeface="Times New Roman" panose="02020603050405020304" pitchFamily="18" charset="0"/>
              </a:rPr>
              <a:t>Arithmetic Instruction</a:t>
            </a:r>
          </a:p>
        </p:txBody>
      </p:sp>
      <p:pic>
        <p:nvPicPr>
          <p:cNvPr id="5" name="Content Placeholder 4">
            <a:extLst>
              <a:ext uri="{FF2B5EF4-FFF2-40B4-BE49-F238E27FC236}">
                <a16:creationId xmlns:a16="http://schemas.microsoft.com/office/drawing/2014/main" id="{122FB9A2-17EA-3325-0312-414BCA0E88CA}"/>
              </a:ext>
            </a:extLst>
          </p:cNvPr>
          <p:cNvPicPr>
            <a:picLocks noGrp="1" noChangeAspect="1"/>
          </p:cNvPicPr>
          <p:nvPr>
            <p:ph idx="1"/>
          </p:nvPr>
        </p:nvPicPr>
        <p:blipFill>
          <a:blip r:embed="rId2"/>
          <a:stretch>
            <a:fillRect/>
          </a:stretch>
        </p:blipFill>
        <p:spPr>
          <a:xfrm>
            <a:off x="395642" y="2901256"/>
            <a:ext cx="11582998" cy="3306504"/>
          </a:xfrm>
        </p:spPr>
      </p:pic>
      <p:sp>
        <p:nvSpPr>
          <p:cNvPr id="6" name="TextBox 5">
            <a:extLst>
              <a:ext uri="{FF2B5EF4-FFF2-40B4-BE49-F238E27FC236}">
                <a16:creationId xmlns:a16="http://schemas.microsoft.com/office/drawing/2014/main" id="{A3F4157D-83F5-4CF6-BD86-14DFCA9D89C4}"/>
              </a:ext>
            </a:extLst>
          </p:cNvPr>
          <p:cNvSpPr txBox="1"/>
          <p:nvPr/>
        </p:nvSpPr>
        <p:spPr>
          <a:xfrm>
            <a:off x="395642" y="1109920"/>
            <a:ext cx="11582998" cy="2308324"/>
          </a:xfrm>
          <a:prstGeom prst="rect">
            <a:avLst/>
          </a:prstGeom>
          <a:noFill/>
        </p:spPr>
        <p:txBody>
          <a:bodyPr wrap="square" rtlCol="0">
            <a:spAutoFit/>
          </a:bodyPr>
          <a:lstStyle/>
          <a:p>
            <a:pPr>
              <a:lnSpc>
                <a:spcPct val="150000"/>
              </a:lnSpc>
            </a:pPr>
            <a:r>
              <a:rPr lang="en-IN" sz="2800">
                <a:latin typeface="Times New Roman" panose="02020603050405020304" pitchFamily="18" charset="0"/>
                <a:cs typeface="Times New Roman" panose="02020603050405020304" pitchFamily="18" charset="0"/>
              </a:rPr>
              <a:t>Unsigned Numbers – data  in which all the bits  are used to represent data and  no bits are set aside for positive or negative sign.</a:t>
            </a:r>
          </a:p>
          <a:p>
            <a:pPr>
              <a:lnSpc>
                <a:spcPct val="150000"/>
              </a:lnSpc>
            </a:pPr>
            <a:r>
              <a:rPr lang="en-IN" sz="2800">
                <a:latin typeface="Times New Roman" panose="02020603050405020304" pitchFamily="18" charset="0"/>
                <a:cs typeface="Times New Roman" panose="02020603050405020304" pitchFamily="18" charset="0"/>
              </a:rPr>
              <a:t> </a:t>
            </a:r>
          </a:p>
          <a:p>
            <a:endParaRPr lang="en-IN"/>
          </a:p>
        </p:txBody>
      </p:sp>
    </p:spTree>
    <p:extLst>
      <p:ext uri="{BB962C8B-B14F-4D97-AF65-F5344CB8AC3E}">
        <p14:creationId xmlns:p14="http://schemas.microsoft.com/office/powerpoint/2010/main" val="3897219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B376-D7B8-2044-783C-7FA38415F9DD}"/>
              </a:ext>
            </a:extLst>
          </p:cNvPr>
          <p:cNvSpPr>
            <a:spLocks noGrp="1"/>
          </p:cNvSpPr>
          <p:nvPr>
            <p:ph type="title"/>
          </p:nvPr>
        </p:nvSpPr>
        <p:spPr>
          <a:xfrm>
            <a:off x="838200" y="365125"/>
            <a:ext cx="10515600" cy="721995"/>
          </a:xfrm>
        </p:spPr>
        <p:txBody>
          <a:bodyPr/>
          <a:lstStyle/>
          <a:p>
            <a:r>
              <a:rPr lang="en-IN" b="1">
                <a:solidFill>
                  <a:schemeClr val="accent2">
                    <a:lumMod val="75000"/>
                  </a:schemeClr>
                </a:solidFill>
              </a:rPr>
              <a:t>MUL (multiply)</a:t>
            </a:r>
          </a:p>
        </p:txBody>
      </p:sp>
      <p:pic>
        <p:nvPicPr>
          <p:cNvPr id="5" name="Picture 4">
            <a:extLst>
              <a:ext uri="{FF2B5EF4-FFF2-40B4-BE49-F238E27FC236}">
                <a16:creationId xmlns:a16="http://schemas.microsoft.com/office/drawing/2014/main" id="{882C3BB1-0288-51B0-0F89-FB15543229FE}"/>
              </a:ext>
            </a:extLst>
          </p:cNvPr>
          <p:cNvPicPr>
            <a:picLocks noChangeAspect="1"/>
          </p:cNvPicPr>
          <p:nvPr/>
        </p:nvPicPr>
        <p:blipFill>
          <a:blip r:embed="rId3"/>
          <a:stretch>
            <a:fillRect/>
          </a:stretch>
        </p:blipFill>
        <p:spPr>
          <a:xfrm>
            <a:off x="2288184" y="1531129"/>
            <a:ext cx="7615632" cy="763186"/>
          </a:xfrm>
          <a:prstGeom prst="rect">
            <a:avLst/>
          </a:prstGeom>
        </p:spPr>
      </p:pic>
      <p:sp>
        <p:nvSpPr>
          <p:cNvPr id="7" name="TextBox 6">
            <a:extLst>
              <a:ext uri="{FF2B5EF4-FFF2-40B4-BE49-F238E27FC236}">
                <a16:creationId xmlns:a16="http://schemas.microsoft.com/office/drawing/2014/main" id="{CCF3A4DC-9829-DFCF-8119-1D4DD2566614}"/>
              </a:ext>
            </a:extLst>
          </p:cNvPr>
          <p:cNvSpPr txBox="1"/>
          <p:nvPr/>
        </p:nvSpPr>
        <p:spPr>
          <a:xfrm>
            <a:off x="1026160" y="2485460"/>
            <a:ext cx="10327640" cy="114307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a:t>In normal multiplication, the operands must be in registers.</a:t>
            </a:r>
          </a:p>
          <a:p>
            <a:pPr marL="285750" indent="-285750" algn="just">
              <a:lnSpc>
                <a:spcPct val="150000"/>
              </a:lnSpc>
              <a:buFont typeface="Arial" panose="020B0604020202020204" pitchFamily="34" charset="0"/>
              <a:buChar char="•"/>
            </a:pPr>
            <a:r>
              <a:rPr lang="en-US" sz="2400"/>
              <a:t>After the multiplication, the destination registers will contain the result.</a:t>
            </a:r>
            <a:endParaRPr lang="en-IN" sz="2400"/>
          </a:p>
        </p:txBody>
      </p:sp>
      <p:pic>
        <p:nvPicPr>
          <p:cNvPr id="9" name="Picture 8">
            <a:extLst>
              <a:ext uri="{FF2B5EF4-FFF2-40B4-BE49-F238E27FC236}">
                <a16:creationId xmlns:a16="http://schemas.microsoft.com/office/drawing/2014/main" id="{2B0EF1E0-73FC-D95C-796E-4FD5DCCA1B42}"/>
              </a:ext>
            </a:extLst>
          </p:cNvPr>
          <p:cNvPicPr>
            <a:picLocks noChangeAspect="1"/>
          </p:cNvPicPr>
          <p:nvPr/>
        </p:nvPicPr>
        <p:blipFill>
          <a:blip r:embed="rId4"/>
          <a:stretch>
            <a:fillRect/>
          </a:stretch>
        </p:blipFill>
        <p:spPr>
          <a:xfrm>
            <a:off x="337538" y="4112421"/>
            <a:ext cx="5992142" cy="1194574"/>
          </a:xfrm>
          <a:prstGeom prst="rect">
            <a:avLst/>
          </a:prstGeom>
        </p:spPr>
      </p:pic>
      <p:pic>
        <p:nvPicPr>
          <p:cNvPr id="11" name="Picture 10">
            <a:extLst>
              <a:ext uri="{FF2B5EF4-FFF2-40B4-BE49-F238E27FC236}">
                <a16:creationId xmlns:a16="http://schemas.microsoft.com/office/drawing/2014/main" id="{A5E822C8-F7BB-EDFE-7576-C54E84AAB1AF}"/>
              </a:ext>
            </a:extLst>
          </p:cNvPr>
          <p:cNvPicPr>
            <a:picLocks noChangeAspect="1"/>
          </p:cNvPicPr>
          <p:nvPr/>
        </p:nvPicPr>
        <p:blipFill>
          <a:blip r:embed="rId5"/>
          <a:stretch>
            <a:fillRect/>
          </a:stretch>
        </p:blipFill>
        <p:spPr>
          <a:xfrm>
            <a:off x="6500500" y="4107889"/>
            <a:ext cx="5508134" cy="1411308"/>
          </a:xfrm>
          <a:prstGeom prst="rect">
            <a:avLst/>
          </a:prstGeom>
          <a:ln w="50800">
            <a:solidFill>
              <a:srgbClr val="002060"/>
            </a:solidFill>
          </a:ln>
        </p:spPr>
      </p:pic>
      <p:sp>
        <p:nvSpPr>
          <p:cNvPr id="13" name="TextBox 12">
            <a:extLst>
              <a:ext uri="{FF2B5EF4-FFF2-40B4-BE49-F238E27FC236}">
                <a16:creationId xmlns:a16="http://schemas.microsoft.com/office/drawing/2014/main" id="{2D4393F7-AC6A-6D20-0B11-B4A414A1EA4B}"/>
              </a:ext>
            </a:extLst>
          </p:cNvPr>
          <p:cNvSpPr txBox="1"/>
          <p:nvPr/>
        </p:nvSpPr>
        <p:spPr>
          <a:xfrm>
            <a:off x="6500500" y="5675390"/>
            <a:ext cx="5508134" cy="923330"/>
          </a:xfrm>
          <a:prstGeom prst="rect">
            <a:avLst/>
          </a:prstGeom>
          <a:noFill/>
          <a:ln w="47625">
            <a:solidFill>
              <a:schemeClr val="accent4">
                <a:lumMod val="50000"/>
              </a:schemeClr>
            </a:solidFill>
          </a:ln>
        </p:spPr>
        <p:txBody>
          <a:bodyPr wrap="square">
            <a:spAutoFit/>
          </a:bodyPr>
          <a:lstStyle/>
          <a:p>
            <a:r>
              <a:rPr lang="en-US" b="1"/>
              <a:t>For this reason we must use UMULL (unsigned multiply long) instruction if the result is going to be greater than 0xFFFFFFFF.</a:t>
            </a:r>
            <a:endParaRPr lang="en-IN" b="1"/>
          </a:p>
        </p:txBody>
      </p:sp>
    </p:spTree>
    <p:extLst>
      <p:ext uri="{BB962C8B-B14F-4D97-AF65-F5344CB8AC3E}">
        <p14:creationId xmlns:p14="http://schemas.microsoft.com/office/powerpoint/2010/main" val="344692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6CFA17F-FFD9-1A41-1583-72F90B9C3153}"/>
              </a:ext>
            </a:extLst>
          </p:cNvPr>
          <p:cNvSpPr txBox="1"/>
          <p:nvPr/>
        </p:nvSpPr>
        <p:spPr>
          <a:xfrm>
            <a:off x="589280" y="226814"/>
            <a:ext cx="7467600" cy="707886"/>
          </a:xfrm>
          <a:prstGeom prst="rect">
            <a:avLst/>
          </a:prstGeom>
          <a:noFill/>
        </p:spPr>
        <p:txBody>
          <a:bodyPr wrap="square">
            <a:spAutoFit/>
          </a:bodyPr>
          <a:lstStyle/>
          <a:p>
            <a:r>
              <a:rPr lang="en-IN" sz="4000">
                <a:solidFill>
                  <a:schemeClr val="accent2">
                    <a:lumMod val="75000"/>
                  </a:schemeClr>
                </a:solidFill>
              </a:rPr>
              <a:t>UMULL (unsigned multiply long) </a:t>
            </a:r>
          </a:p>
        </p:txBody>
      </p:sp>
      <p:pic>
        <p:nvPicPr>
          <p:cNvPr id="9" name="Picture 8">
            <a:extLst>
              <a:ext uri="{FF2B5EF4-FFF2-40B4-BE49-F238E27FC236}">
                <a16:creationId xmlns:a16="http://schemas.microsoft.com/office/drawing/2014/main" id="{00DE35C6-2941-A8C9-7766-73861127159D}"/>
              </a:ext>
            </a:extLst>
          </p:cNvPr>
          <p:cNvPicPr>
            <a:picLocks noChangeAspect="1"/>
          </p:cNvPicPr>
          <p:nvPr/>
        </p:nvPicPr>
        <p:blipFill>
          <a:blip r:embed="rId2"/>
          <a:stretch>
            <a:fillRect/>
          </a:stretch>
        </p:blipFill>
        <p:spPr>
          <a:xfrm>
            <a:off x="857568" y="1419312"/>
            <a:ext cx="4242752" cy="1013194"/>
          </a:xfrm>
          <a:prstGeom prst="rect">
            <a:avLst/>
          </a:prstGeom>
        </p:spPr>
      </p:pic>
      <p:sp>
        <p:nvSpPr>
          <p:cNvPr id="11" name="TextBox 10">
            <a:extLst>
              <a:ext uri="{FF2B5EF4-FFF2-40B4-BE49-F238E27FC236}">
                <a16:creationId xmlns:a16="http://schemas.microsoft.com/office/drawing/2014/main" id="{9ACBA30C-2BBC-BA1B-B7DD-A482C93C6122}"/>
              </a:ext>
            </a:extLst>
          </p:cNvPr>
          <p:cNvSpPr txBox="1"/>
          <p:nvPr/>
        </p:nvSpPr>
        <p:spPr>
          <a:xfrm>
            <a:off x="457200" y="3180080"/>
            <a:ext cx="11450320" cy="33113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800"/>
              <a:t>In unsigned long multiplication, the operands must be in registers. </a:t>
            </a:r>
          </a:p>
          <a:p>
            <a:pPr marL="285750" indent="-285750" algn="just">
              <a:lnSpc>
                <a:spcPct val="150000"/>
              </a:lnSpc>
              <a:buFont typeface="Arial" panose="020B0604020202020204" pitchFamily="34" charset="0"/>
              <a:buChar char="•"/>
            </a:pPr>
            <a:r>
              <a:rPr lang="en-US" sz="2800"/>
              <a:t>After the multiplication, the destination registers will contain the result. </a:t>
            </a:r>
          </a:p>
          <a:p>
            <a:pPr marL="285750" indent="-285750" algn="just">
              <a:lnSpc>
                <a:spcPct val="150000"/>
              </a:lnSpc>
              <a:buFont typeface="Arial" panose="020B0604020202020204" pitchFamily="34" charset="0"/>
              <a:buChar char="•"/>
            </a:pPr>
            <a:r>
              <a:rPr lang="en-US" sz="2800"/>
              <a:t>In example, The left most register, </a:t>
            </a:r>
            <a:r>
              <a:rPr lang="en-US" sz="4400" err="1">
                <a:solidFill>
                  <a:schemeClr val="accent2">
                    <a:lumMod val="75000"/>
                  </a:schemeClr>
                </a:solidFill>
              </a:rPr>
              <a:t>RdLo</a:t>
            </a:r>
            <a:r>
              <a:rPr lang="en-US" sz="2800"/>
              <a:t> will hold the lower word and the higher portion beyond 32-bit is saved in the second register, </a:t>
            </a:r>
            <a:r>
              <a:rPr lang="en-US" sz="4400" err="1">
                <a:solidFill>
                  <a:schemeClr val="accent2">
                    <a:lumMod val="75000"/>
                  </a:schemeClr>
                </a:solidFill>
              </a:rPr>
              <a:t>RdHi</a:t>
            </a:r>
            <a:r>
              <a:rPr lang="en-US" sz="2800"/>
              <a:t>. </a:t>
            </a:r>
            <a:endParaRPr lang="en-IN" sz="2800"/>
          </a:p>
        </p:txBody>
      </p:sp>
      <p:pic>
        <p:nvPicPr>
          <p:cNvPr id="13" name="Picture 12">
            <a:extLst>
              <a:ext uri="{FF2B5EF4-FFF2-40B4-BE49-F238E27FC236}">
                <a16:creationId xmlns:a16="http://schemas.microsoft.com/office/drawing/2014/main" id="{1F2E2A43-C700-8360-2008-DDE36A4A9C13}"/>
              </a:ext>
            </a:extLst>
          </p:cNvPr>
          <p:cNvPicPr>
            <a:picLocks noChangeAspect="1"/>
          </p:cNvPicPr>
          <p:nvPr/>
        </p:nvPicPr>
        <p:blipFill>
          <a:blip r:embed="rId3"/>
          <a:stretch>
            <a:fillRect/>
          </a:stretch>
        </p:blipFill>
        <p:spPr>
          <a:xfrm>
            <a:off x="5669280" y="926061"/>
            <a:ext cx="6238240" cy="2502939"/>
          </a:xfrm>
          <a:prstGeom prst="rect">
            <a:avLst/>
          </a:prstGeom>
        </p:spPr>
      </p:pic>
    </p:spTree>
    <p:extLst>
      <p:ext uri="{BB962C8B-B14F-4D97-AF65-F5344CB8AC3E}">
        <p14:creationId xmlns:p14="http://schemas.microsoft.com/office/powerpoint/2010/main" val="195250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7A9412-32D0-A068-9C97-5FA3E00945D7}"/>
              </a:ext>
            </a:extLst>
          </p:cNvPr>
          <p:cNvPicPr>
            <a:picLocks noChangeAspect="1"/>
          </p:cNvPicPr>
          <p:nvPr/>
        </p:nvPicPr>
        <p:blipFill>
          <a:blip r:embed="rId2"/>
          <a:stretch>
            <a:fillRect/>
          </a:stretch>
        </p:blipFill>
        <p:spPr>
          <a:xfrm>
            <a:off x="731783" y="354489"/>
            <a:ext cx="11494786" cy="4078026"/>
          </a:xfrm>
          <a:prstGeom prst="rect">
            <a:avLst/>
          </a:prstGeom>
        </p:spPr>
      </p:pic>
      <p:pic>
        <p:nvPicPr>
          <p:cNvPr id="7" name="Picture 6">
            <a:extLst>
              <a:ext uri="{FF2B5EF4-FFF2-40B4-BE49-F238E27FC236}">
                <a16:creationId xmlns:a16="http://schemas.microsoft.com/office/drawing/2014/main" id="{B5D85391-DA00-8C10-898D-8932E88B0A4B}"/>
              </a:ext>
            </a:extLst>
          </p:cNvPr>
          <p:cNvPicPr>
            <a:picLocks noChangeAspect="1"/>
          </p:cNvPicPr>
          <p:nvPr/>
        </p:nvPicPr>
        <p:blipFill>
          <a:blip r:embed="rId3"/>
          <a:stretch>
            <a:fillRect/>
          </a:stretch>
        </p:blipFill>
        <p:spPr>
          <a:xfrm>
            <a:off x="744698" y="4705968"/>
            <a:ext cx="10729237" cy="1085231"/>
          </a:xfrm>
          <a:prstGeom prst="rect">
            <a:avLst/>
          </a:prstGeom>
        </p:spPr>
      </p:pic>
    </p:spTree>
    <p:extLst>
      <p:ext uri="{BB962C8B-B14F-4D97-AF65-F5344CB8AC3E}">
        <p14:creationId xmlns:p14="http://schemas.microsoft.com/office/powerpoint/2010/main" val="198070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5441CD-2F0B-D68F-BE51-246616736852}"/>
              </a:ext>
            </a:extLst>
          </p:cNvPr>
          <p:cNvSpPr txBox="1"/>
          <p:nvPr/>
        </p:nvSpPr>
        <p:spPr>
          <a:xfrm>
            <a:off x="660400" y="203200"/>
            <a:ext cx="7254240" cy="523220"/>
          </a:xfrm>
          <a:prstGeom prst="rect">
            <a:avLst/>
          </a:prstGeom>
          <a:noFill/>
        </p:spPr>
        <p:txBody>
          <a:bodyPr wrap="square">
            <a:spAutoFit/>
          </a:bodyPr>
          <a:lstStyle/>
          <a:p>
            <a:r>
              <a:rPr lang="en-US" sz="2800" b="1">
                <a:solidFill>
                  <a:schemeClr val="accent2">
                    <a:lumMod val="75000"/>
                  </a:schemeClr>
                </a:solidFill>
              </a:rPr>
              <a:t>Multiply and Accumulate Instructions in ARM</a:t>
            </a:r>
            <a:endParaRPr lang="en-IN" sz="2800" b="1">
              <a:solidFill>
                <a:schemeClr val="accent2">
                  <a:lumMod val="75000"/>
                </a:schemeClr>
              </a:solidFill>
            </a:endParaRPr>
          </a:p>
        </p:txBody>
      </p:sp>
      <p:sp>
        <p:nvSpPr>
          <p:cNvPr id="7" name="TextBox 6">
            <a:extLst>
              <a:ext uri="{FF2B5EF4-FFF2-40B4-BE49-F238E27FC236}">
                <a16:creationId xmlns:a16="http://schemas.microsoft.com/office/drawing/2014/main" id="{F31F5B84-F92B-76E5-29EF-6C83DDCC359E}"/>
              </a:ext>
            </a:extLst>
          </p:cNvPr>
          <p:cNvSpPr txBox="1"/>
          <p:nvPr/>
        </p:nvSpPr>
        <p:spPr>
          <a:xfrm>
            <a:off x="660400" y="1151374"/>
            <a:ext cx="8249920" cy="461665"/>
          </a:xfrm>
          <a:prstGeom prst="rect">
            <a:avLst/>
          </a:prstGeom>
          <a:noFill/>
        </p:spPr>
        <p:txBody>
          <a:bodyPr wrap="square">
            <a:spAutoFit/>
          </a:bodyPr>
          <a:lstStyle/>
          <a:p>
            <a:r>
              <a:rPr lang="en-US" sz="2400" b="1"/>
              <a:t>The format of MLA (multiply and add) instruction is as follows: </a:t>
            </a:r>
            <a:endParaRPr lang="en-IN" sz="2400" b="1"/>
          </a:p>
        </p:txBody>
      </p:sp>
      <p:pic>
        <p:nvPicPr>
          <p:cNvPr id="9" name="Picture 8">
            <a:extLst>
              <a:ext uri="{FF2B5EF4-FFF2-40B4-BE49-F238E27FC236}">
                <a16:creationId xmlns:a16="http://schemas.microsoft.com/office/drawing/2014/main" id="{A8988C3B-2D2D-78EB-C33A-E13B1E1945BB}"/>
              </a:ext>
            </a:extLst>
          </p:cNvPr>
          <p:cNvPicPr>
            <a:picLocks noChangeAspect="1"/>
          </p:cNvPicPr>
          <p:nvPr/>
        </p:nvPicPr>
        <p:blipFill>
          <a:blip r:embed="rId3"/>
          <a:stretch>
            <a:fillRect/>
          </a:stretch>
        </p:blipFill>
        <p:spPr>
          <a:xfrm>
            <a:off x="2559652" y="1818704"/>
            <a:ext cx="7479783" cy="659138"/>
          </a:xfrm>
          <a:prstGeom prst="rect">
            <a:avLst/>
          </a:prstGeom>
        </p:spPr>
      </p:pic>
      <p:grpSp>
        <p:nvGrpSpPr>
          <p:cNvPr id="14" name="Group 13">
            <a:extLst>
              <a:ext uri="{FF2B5EF4-FFF2-40B4-BE49-F238E27FC236}">
                <a16:creationId xmlns:a16="http://schemas.microsoft.com/office/drawing/2014/main" id="{CF4837DF-88C6-E3A7-C272-E4B1FC135D82}"/>
              </a:ext>
            </a:extLst>
          </p:cNvPr>
          <p:cNvGrpSpPr/>
          <p:nvPr/>
        </p:nvGrpSpPr>
        <p:grpSpPr>
          <a:xfrm>
            <a:off x="660400" y="2651766"/>
            <a:ext cx="7349396" cy="1727195"/>
            <a:chOff x="660400" y="2651766"/>
            <a:chExt cx="7349396" cy="1727195"/>
          </a:xfrm>
        </p:grpSpPr>
        <p:pic>
          <p:nvPicPr>
            <p:cNvPr id="11" name="Picture 10">
              <a:extLst>
                <a:ext uri="{FF2B5EF4-FFF2-40B4-BE49-F238E27FC236}">
                  <a16:creationId xmlns:a16="http://schemas.microsoft.com/office/drawing/2014/main" id="{1BB27DEC-5189-6699-A4CC-3D3C7ECD5A24}"/>
                </a:ext>
              </a:extLst>
            </p:cNvPr>
            <p:cNvPicPr>
              <a:picLocks noChangeAspect="1"/>
            </p:cNvPicPr>
            <p:nvPr/>
          </p:nvPicPr>
          <p:blipFill>
            <a:blip r:embed="rId4"/>
            <a:stretch>
              <a:fillRect/>
            </a:stretch>
          </p:blipFill>
          <p:spPr>
            <a:xfrm>
              <a:off x="660400" y="2651766"/>
              <a:ext cx="4446018" cy="855003"/>
            </a:xfrm>
            <a:prstGeom prst="rect">
              <a:avLst/>
            </a:prstGeom>
          </p:spPr>
        </p:pic>
        <p:pic>
          <p:nvPicPr>
            <p:cNvPr id="13" name="Picture 12">
              <a:extLst>
                <a:ext uri="{FF2B5EF4-FFF2-40B4-BE49-F238E27FC236}">
                  <a16:creationId xmlns:a16="http://schemas.microsoft.com/office/drawing/2014/main" id="{08DB5E95-25AC-C6E4-2410-2A4993A1D35E}"/>
                </a:ext>
              </a:extLst>
            </p:cNvPr>
            <p:cNvPicPr>
              <a:picLocks noChangeAspect="1"/>
            </p:cNvPicPr>
            <p:nvPr/>
          </p:nvPicPr>
          <p:blipFill>
            <a:blip r:embed="rId5"/>
            <a:stretch>
              <a:fillRect/>
            </a:stretch>
          </p:blipFill>
          <p:spPr>
            <a:xfrm>
              <a:off x="660400" y="3621393"/>
              <a:ext cx="7349396" cy="757568"/>
            </a:xfrm>
            <a:prstGeom prst="rect">
              <a:avLst/>
            </a:prstGeom>
          </p:spPr>
        </p:pic>
      </p:grpSp>
      <p:sp>
        <p:nvSpPr>
          <p:cNvPr id="18" name="Flowchart: Document 17">
            <a:extLst>
              <a:ext uri="{FF2B5EF4-FFF2-40B4-BE49-F238E27FC236}">
                <a16:creationId xmlns:a16="http://schemas.microsoft.com/office/drawing/2014/main" id="{89C5F662-6BC1-2398-8924-158E96FEBEF0}"/>
              </a:ext>
            </a:extLst>
          </p:cNvPr>
          <p:cNvSpPr/>
          <p:nvPr/>
        </p:nvSpPr>
        <p:spPr>
          <a:xfrm>
            <a:off x="8227733" y="2539353"/>
            <a:ext cx="3623404" cy="2082800"/>
          </a:xfrm>
          <a:prstGeom prst="flowChartDocumen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a:p>
            <a:pPr algn="ctr"/>
            <a:r>
              <a:rPr lang="en-US" b="1"/>
              <a:t>Notice that multiply and add can produce a result greater than 32-bit, if the MLA instruction is used, the destination register will hold the lower word (32-bit) and the portion beyond 32-bit is dropped. </a:t>
            </a:r>
            <a:endParaRPr lang="en-IN" b="1"/>
          </a:p>
          <a:p>
            <a:pPr algn="ctr"/>
            <a:endParaRPr lang="en-IN"/>
          </a:p>
        </p:txBody>
      </p:sp>
      <p:pic>
        <p:nvPicPr>
          <p:cNvPr id="22" name="Picture 21">
            <a:extLst>
              <a:ext uri="{FF2B5EF4-FFF2-40B4-BE49-F238E27FC236}">
                <a16:creationId xmlns:a16="http://schemas.microsoft.com/office/drawing/2014/main" id="{1631A35A-2069-2BB9-0383-E1CD72673B53}"/>
              </a:ext>
            </a:extLst>
          </p:cNvPr>
          <p:cNvPicPr>
            <a:picLocks noChangeAspect="1"/>
          </p:cNvPicPr>
          <p:nvPr/>
        </p:nvPicPr>
        <p:blipFill>
          <a:blip r:embed="rId6"/>
          <a:stretch>
            <a:fillRect/>
          </a:stretch>
        </p:blipFill>
        <p:spPr>
          <a:xfrm>
            <a:off x="660400" y="4865375"/>
            <a:ext cx="11190737" cy="444847"/>
          </a:xfrm>
          <a:prstGeom prst="rect">
            <a:avLst/>
          </a:prstGeom>
        </p:spPr>
      </p:pic>
      <p:sp>
        <p:nvSpPr>
          <p:cNvPr id="24" name="TextBox 23">
            <a:extLst>
              <a:ext uri="{FF2B5EF4-FFF2-40B4-BE49-F238E27FC236}">
                <a16:creationId xmlns:a16="http://schemas.microsoft.com/office/drawing/2014/main" id="{18771A76-E1B2-EF71-8D6A-245499AE3FCE}"/>
              </a:ext>
            </a:extLst>
          </p:cNvPr>
          <p:cNvSpPr txBox="1"/>
          <p:nvPr/>
        </p:nvSpPr>
        <p:spPr>
          <a:xfrm>
            <a:off x="751839" y="5630259"/>
            <a:ext cx="11099297" cy="830997"/>
          </a:xfrm>
          <a:prstGeom prst="rect">
            <a:avLst/>
          </a:prstGeom>
          <a:noFill/>
        </p:spPr>
        <p:txBody>
          <a:bodyPr wrap="square">
            <a:spAutoFit/>
          </a:bodyPr>
          <a:lstStyle/>
          <a:p>
            <a:pPr algn="ctr"/>
            <a:r>
              <a:rPr lang="en-US" sz="2400" b="1">
                <a:solidFill>
                  <a:srgbClr val="7030A0"/>
                </a:solidFill>
              </a:rPr>
              <a:t>For this reason we must use UMLAL (unsigned multiply and add long) instruction if the result is going to be greater than 0xFFFFFFFF.</a:t>
            </a:r>
            <a:endParaRPr lang="en-IN" sz="2400" b="1">
              <a:solidFill>
                <a:srgbClr val="7030A0"/>
              </a:solidFill>
            </a:endParaRPr>
          </a:p>
        </p:txBody>
      </p:sp>
    </p:spTree>
    <p:extLst>
      <p:ext uri="{BB962C8B-B14F-4D97-AF65-F5344CB8AC3E}">
        <p14:creationId xmlns:p14="http://schemas.microsoft.com/office/powerpoint/2010/main" val="358014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199994-DD09-4D4B-4488-09989BCA93B0}"/>
              </a:ext>
            </a:extLst>
          </p:cNvPr>
          <p:cNvPicPr>
            <a:picLocks noChangeAspect="1"/>
          </p:cNvPicPr>
          <p:nvPr/>
        </p:nvPicPr>
        <p:blipFill>
          <a:blip r:embed="rId3"/>
          <a:stretch>
            <a:fillRect/>
          </a:stretch>
        </p:blipFill>
        <p:spPr>
          <a:xfrm>
            <a:off x="1169559" y="717506"/>
            <a:ext cx="9356201" cy="3615524"/>
          </a:xfrm>
          <a:prstGeom prst="rect">
            <a:avLst/>
          </a:prstGeom>
        </p:spPr>
      </p:pic>
    </p:spTree>
    <p:extLst>
      <p:ext uri="{BB962C8B-B14F-4D97-AF65-F5344CB8AC3E}">
        <p14:creationId xmlns:p14="http://schemas.microsoft.com/office/powerpoint/2010/main" val="4206848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EADC72-BDCE-D430-6F38-9AD0D1630CC2}"/>
              </a:ext>
            </a:extLst>
          </p:cNvPr>
          <p:cNvSpPr txBox="1"/>
          <p:nvPr/>
        </p:nvSpPr>
        <p:spPr>
          <a:xfrm>
            <a:off x="391160" y="1356270"/>
            <a:ext cx="11409680" cy="2232021"/>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3200"/>
              <a:t>Some ARM families do not have an instruction for division of unsigned numbers since it takes too many gates to implement it. </a:t>
            </a:r>
          </a:p>
          <a:p>
            <a:pPr marL="457200" indent="-457200" algn="just">
              <a:lnSpc>
                <a:spcPct val="150000"/>
              </a:lnSpc>
              <a:buFont typeface="Arial" panose="020B0604020202020204" pitchFamily="34" charset="0"/>
              <a:buChar char="•"/>
            </a:pPr>
            <a:r>
              <a:rPr lang="en-US" sz="3200"/>
              <a:t>We can use SUB instruction to perform the division. </a:t>
            </a:r>
          </a:p>
        </p:txBody>
      </p:sp>
      <p:sp>
        <p:nvSpPr>
          <p:cNvPr id="7" name="TextBox 6">
            <a:extLst>
              <a:ext uri="{FF2B5EF4-FFF2-40B4-BE49-F238E27FC236}">
                <a16:creationId xmlns:a16="http://schemas.microsoft.com/office/drawing/2014/main" id="{BDF49466-D937-F20F-206B-88CC77A6FBCB}"/>
              </a:ext>
            </a:extLst>
          </p:cNvPr>
          <p:cNvSpPr txBox="1"/>
          <p:nvPr/>
        </p:nvSpPr>
        <p:spPr>
          <a:xfrm>
            <a:off x="680720" y="430014"/>
            <a:ext cx="10688320" cy="646331"/>
          </a:xfrm>
          <a:prstGeom prst="rect">
            <a:avLst/>
          </a:prstGeom>
          <a:noFill/>
        </p:spPr>
        <p:txBody>
          <a:bodyPr wrap="square">
            <a:spAutoFit/>
          </a:bodyPr>
          <a:lstStyle/>
          <a:p>
            <a:r>
              <a:rPr lang="en-US" sz="3600" b="1">
                <a:solidFill>
                  <a:schemeClr val="accent2">
                    <a:lumMod val="50000"/>
                  </a:schemeClr>
                </a:solidFill>
              </a:rPr>
              <a:t>Division of unsigned numbers in ARM </a:t>
            </a:r>
          </a:p>
        </p:txBody>
      </p:sp>
    </p:spTree>
    <p:extLst>
      <p:ext uri="{BB962C8B-B14F-4D97-AF65-F5344CB8AC3E}">
        <p14:creationId xmlns:p14="http://schemas.microsoft.com/office/powerpoint/2010/main" val="245282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CBF5B-B7DF-D34D-CB1B-AD0640D7C368}"/>
              </a:ext>
            </a:extLst>
          </p:cNvPr>
          <p:cNvSpPr>
            <a:spLocks noGrp="1"/>
          </p:cNvSpPr>
          <p:nvPr>
            <p:ph type="title"/>
          </p:nvPr>
        </p:nvSpPr>
        <p:spPr/>
        <p:txBody>
          <a:bodyPr/>
          <a:lstStyle/>
          <a:p>
            <a:r>
              <a:rPr lang="en-IN" b="1">
                <a:solidFill>
                  <a:schemeClr val="accent4">
                    <a:lumMod val="50000"/>
                  </a:schemeClr>
                </a:solidFill>
              </a:rPr>
              <a:t>Logic Instructions</a:t>
            </a:r>
          </a:p>
        </p:txBody>
      </p:sp>
      <p:pic>
        <p:nvPicPr>
          <p:cNvPr id="5" name="Picture 4">
            <a:extLst>
              <a:ext uri="{FF2B5EF4-FFF2-40B4-BE49-F238E27FC236}">
                <a16:creationId xmlns:a16="http://schemas.microsoft.com/office/drawing/2014/main" id="{268410FE-5CDF-8B47-56FF-87526DC19ECC}"/>
              </a:ext>
            </a:extLst>
          </p:cNvPr>
          <p:cNvPicPr>
            <a:picLocks noChangeAspect="1"/>
          </p:cNvPicPr>
          <p:nvPr/>
        </p:nvPicPr>
        <p:blipFill>
          <a:blip r:embed="rId3"/>
          <a:stretch>
            <a:fillRect/>
          </a:stretch>
        </p:blipFill>
        <p:spPr>
          <a:xfrm>
            <a:off x="936799" y="2139899"/>
            <a:ext cx="10707352" cy="3468421"/>
          </a:xfrm>
          <a:prstGeom prst="rect">
            <a:avLst/>
          </a:prstGeom>
        </p:spPr>
      </p:pic>
    </p:spTree>
    <p:extLst>
      <p:ext uri="{BB962C8B-B14F-4D97-AF65-F5344CB8AC3E}">
        <p14:creationId xmlns:p14="http://schemas.microsoft.com/office/powerpoint/2010/main" val="212364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ABE7E1-C29F-FFA9-D61D-4D0C06092BE3}"/>
              </a:ext>
            </a:extLst>
          </p:cNvPr>
          <p:cNvSpPr txBox="1"/>
          <p:nvPr/>
        </p:nvSpPr>
        <p:spPr>
          <a:xfrm>
            <a:off x="1675856" y="4354677"/>
            <a:ext cx="8840288" cy="584775"/>
          </a:xfrm>
          <a:prstGeom prst="rect">
            <a:avLst/>
          </a:prstGeom>
          <a:noFill/>
        </p:spPr>
        <p:txBody>
          <a:bodyPr wrap="square">
            <a:spAutoFit/>
          </a:bodyPr>
          <a:lstStyle/>
          <a:p>
            <a:pPr algn="ctr"/>
            <a:r>
              <a:rPr lang="en-US" sz="3200" b="1"/>
              <a:t>General Formation of Data Processing Instruction</a:t>
            </a:r>
            <a:endParaRPr lang="en-IN" sz="3200" b="1"/>
          </a:p>
        </p:txBody>
      </p:sp>
      <p:pic>
        <p:nvPicPr>
          <p:cNvPr id="7" name="Picture 6">
            <a:extLst>
              <a:ext uri="{FF2B5EF4-FFF2-40B4-BE49-F238E27FC236}">
                <a16:creationId xmlns:a16="http://schemas.microsoft.com/office/drawing/2014/main" id="{FB2B760B-5351-D594-CB8D-9A42260C67C6}"/>
              </a:ext>
            </a:extLst>
          </p:cNvPr>
          <p:cNvPicPr>
            <a:picLocks noChangeAspect="1"/>
          </p:cNvPicPr>
          <p:nvPr/>
        </p:nvPicPr>
        <p:blipFill>
          <a:blip r:embed="rId2"/>
          <a:stretch>
            <a:fillRect/>
          </a:stretch>
        </p:blipFill>
        <p:spPr>
          <a:xfrm>
            <a:off x="490239" y="2337955"/>
            <a:ext cx="11211522" cy="1626769"/>
          </a:xfrm>
          <a:prstGeom prst="rect">
            <a:avLst/>
          </a:prstGeom>
        </p:spPr>
      </p:pic>
    </p:spTree>
    <p:extLst>
      <p:ext uri="{BB962C8B-B14F-4D97-AF65-F5344CB8AC3E}">
        <p14:creationId xmlns:p14="http://schemas.microsoft.com/office/powerpoint/2010/main" val="23198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CE6F1-8BC2-25C8-B89D-6DE514BCB057}"/>
              </a:ext>
            </a:extLst>
          </p:cNvPr>
          <p:cNvSpPr>
            <a:spLocks noGrp="1"/>
          </p:cNvSpPr>
          <p:nvPr>
            <p:ph type="title"/>
          </p:nvPr>
        </p:nvSpPr>
        <p:spPr/>
        <p:txBody>
          <a:bodyPr/>
          <a:lstStyle/>
          <a:p>
            <a:r>
              <a:rPr lang="en-IN" b="1">
                <a:solidFill>
                  <a:srgbClr val="0000FF"/>
                </a:solidFill>
              </a:rPr>
              <a:t>AND </a:t>
            </a:r>
          </a:p>
        </p:txBody>
      </p:sp>
      <p:pic>
        <p:nvPicPr>
          <p:cNvPr id="5" name="Picture 4">
            <a:extLst>
              <a:ext uri="{FF2B5EF4-FFF2-40B4-BE49-F238E27FC236}">
                <a16:creationId xmlns:a16="http://schemas.microsoft.com/office/drawing/2014/main" id="{4B2E53E9-7A1D-9336-2B93-8709B578A662}"/>
              </a:ext>
            </a:extLst>
          </p:cNvPr>
          <p:cNvPicPr>
            <a:picLocks noChangeAspect="1"/>
          </p:cNvPicPr>
          <p:nvPr/>
        </p:nvPicPr>
        <p:blipFill>
          <a:blip r:embed="rId2"/>
          <a:stretch>
            <a:fillRect/>
          </a:stretch>
        </p:blipFill>
        <p:spPr>
          <a:xfrm>
            <a:off x="1564806" y="1380209"/>
            <a:ext cx="9062388" cy="698416"/>
          </a:xfrm>
          <a:prstGeom prst="rect">
            <a:avLst/>
          </a:prstGeom>
        </p:spPr>
      </p:pic>
      <p:pic>
        <p:nvPicPr>
          <p:cNvPr id="7" name="Picture 6">
            <a:extLst>
              <a:ext uri="{FF2B5EF4-FFF2-40B4-BE49-F238E27FC236}">
                <a16:creationId xmlns:a16="http://schemas.microsoft.com/office/drawing/2014/main" id="{952B76F0-126D-7087-D2D7-BB15D2C50D28}"/>
              </a:ext>
            </a:extLst>
          </p:cNvPr>
          <p:cNvPicPr>
            <a:picLocks noChangeAspect="1"/>
          </p:cNvPicPr>
          <p:nvPr/>
        </p:nvPicPr>
        <p:blipFill rotWithShape="1">
          <a:blip r:embed="rId3"/>
          <a:srcRect r="138"/>
          <a:stretch/>
        </p:blipFill>
        <p:spPr>
          <a:xfrm>
            <a:off x="6657600" y="2158400"/>
            <a:ext cx="4850777" cy="3732946"/>
          </a:xfrm>
          <a:prstGeom prst="rect">
            <a:avLst/>
          </a:prstGeom>
        </p:spPr>
      </p:pic>
      <p:pic>
        <p:nvPicPr>
          <p:cNvPr id="9" name="Picture 8">
            <a:extLst>
              <a:ext uri="{FF2B5EF4-FFF2-40B4-BE49-F238E27FC236}">
                <a16:creationId xmlns:a16="http://schemas.microsoft.com/office/drawing/2014/main" id="{4FCBD32C-2C80-5FBD-472D-C1E67B86D602}"/>
              </a:ext>
            </a:extLst>
          </p:cNvPr>
          <p:cNvPicPr>
            <a:picLocks noChangeAspect="1"/>
          </p:cNvPicPr>
          <p:nvPr/>
        </p:nvPicPr>
        <p:blipFill>
          <a:blip r:embed="rId4"/>
          <a:stretch>
            <a:fillRect/>
          </a:stretch>
        </p:blipFill>
        <p:spPr>
          <a:xfrm>
            <a:off x="1969288" y="3142589"/>
            <a:ext cx="2406768" cy="2206204"/>
          </a:xfrm>
          <a:prstGeom prst="rect">
            <a:avLst/>
          </a:prstGeom>
          <a:ln>
            <a:solidFill>
              <a:schemeClr val="tx1"/>
            </a:solidFill>
          </a:ln>
        </p:spPr>
      </p:pic>
      <p:sp>
        <p:nvSpPr>
          <p:cNvPr id="11" name="TextBox 10">
            <a:extLst>
              <a:ext uri="{FF2B5EF4-FFF2-40B4-BE49-F238E27FC236}">
                <a16:creationId xmlns:a16="http://schemas.microsoft.com/office/drawing/2014/main" id="{FBA7B0BA-9681-4977-8E7A-839F1ACE0656}"/>
              </a:ext>
            </a:extLst>
          </p:cNvPr>
          <p:cNvSpPr txBox="1"/>
          <p:nvPr/>
        </p:nvSpPr>
        <p:spPr>
          <a:xfrm>
            <a:off x="695599" y="5816377"/>
            <a:ext cx="11047911" cy="954107"/>
          </a:xfrm>
          <a:prstGeom prst="rect">
            <a:avLst/>
          </a:prstGeom>
          <a:noFill/>
        </p:spPr>
        <p:txBody>
          <a:bodyPr wrap="square">
            <a:spAutoFit/>
          </a:bodyPr>
          <a:lstStyle/>
          <a:p>
            <a:pPr algn="ctr"/>
            <a:r>
              <a:rPr lang="en-US" sz="2800" b="1"/>
              <a:t>If we use ANDS instead of AND it will change the C and Z flags according to the result.</a:t>
            </a:r>
            <a:endParaRPr lang="en-IN" sz="2800" b="1"/>
          </a:p>
        </p:txBody>
      </p:sp>
    </p:spTree>
    <p:extLst>
      <p:ext uri="{BB962C8B-B14F-4D97-AF65-F5344CB8AC3E}">
        <p14:creationId xmlns:p14="http://schemas.microsoft.com/office/powerpoint/2010/main" val="191837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B26AE-D381-75AF-8F5E-3CD0D66E37E2}"/>
              </a:ext>
            </a:extLst>
          </p:cNvPr>
          <p:cNvPicPr>
            <a:picLocks noChangeAspect="1"/>
          </p:cNvPicPr>
          <p:nvPr/>
        </p:nvPicPr>
        <p:blipFill>
          <a:blip r:embed="rId2"/>
          <a:stretch>
            <a:fillRect/>
          </a:stretch>
        </p:blipFill>
        <p:spPr>
          <a:xfrm>
            <a:off x="166902" y="695024"/>
            <a:ext cx="7829031" cy="2165742"/>
          </a:xfrm>
          <a:prstGeom prst="rect">
            <a:avLst/>
          </a:prstGeom>
        </p:spPr>
      </p:pic>
      <p:pic>
        <p:nvPicPr>
          <p:cNvPr id="7" name="Picture 6">
            <a:extLst>
              <a:ext uri="{FF2B5EF4-FFF2-40B4-BE49-F238E27FC236}">
                <a16:creationId xmlns:a16="http://schemas.microsoft.com/office/drawing/2014/main" id="{B006E83F-7CBA-5DB9-1B25-51634592C081}"/>
              </a:ext>
            </a:extLst>
          </p:cNvPr>
          <p:cNvPicPr>
            <a:picLocks noChangeAspect="1"/>
          </p:cNvPicPr>
          <p:nvPr/>
        </p:nvPicPr>
        <p:blipFill>
          <a:blip r:embed="rId3"/>
          <a:stretch>
            <a:fillRect/>
          </a:stretch>
        </p:blipFill>
        <p:spPr>
          <a:xfrm>
            <a:off x="6109062" y="852171"/>
            <a:ext cx="5386251" cy="1464783"/>
          </a:xfrm>
          <a:prstGeom prst="rect">
            <a:avLst/>
          </a:prstGeom>
        </p:spPr>
      </p:pic>
      <p:pic>
        <p:nvPicPr>
          <p:cNvPr id="9" name="Picture 8">
            <a:extLst>
              <a:ext uri="{FF2B5EF4-FFF2-40B4-BE49-F238E27FC236}">
                <a16:creationId xmlns:a16="http://schemas.microsoft.com/office/drawing/2014/main" id="{C52FEB52-CB8F-D927-7A9C-2D1787AB455B}"/>
              </a:ext>
            </a:extLst>
          </p:cNvPr>
          <p:cNvPicPr>
            <a:picLocks noChangeAspect="1"/>
          </p:cNvPicPr>
          <p:nvPr/>
        </p:nvPicPr>
        <p:blipFill>
          <a:blip r:embed="rId4"/>
          <a:stretch>
            <a:fillRect/>
          </a:stretch>
        </p:blipFill>
        <p:spPr>
          <a:xfrm>
            <a:off x="292085" y="3231670"/>
            <a:ext cx="7502370" cy="2032662"/>
          </a:xfrm>
          <a:prstGeom prst="rect">
            <a:avLst/>
          </a:prstGeom>
        </p:spPr>
      </p:pic>
      <p:pic>
        <p:nvPicPr>
          <p:cNvPr id="11" name="Picture 10">
            <a:extLst>
              <a:ext uri="{FF2B5EF4-FFF2-40B4-BE49-F238E27FC236}">
                <a16:creationId xmlns:a16="http://schemas.microsoft.com/office/drawing/2014/main" id="{462B8E64-5D52-FBC5-9E70-D476A8AFE195}"/>
              </a:ext>
            </a:extLst>
          </p:cNvPr>
          <p:cNvPicPr>
            <a:picLocks noChangeAspect="1"/>
          </p:cNvPicPr>
          <p:nvPr/>
        </p:nvPicPr>
        <p:blipFill>
          <a:blip r:embed="rId5"/>
          <a:stretch>
            <a:fillRect/>
          </a:stretch>
        </p:blipFill>
        <p:spPr>
          <a:xfrm>
            <a:off x="6236183" y="3231670"/>
            <a:ext cx="5689858" cy="1476942"/>
          </a:xfrm>
          <a:prstGeom prst="rect">
            <a:avLst/>
          </a:prstGeom>
        </p:spPr>
      </p:pic>
    </p:spTree>
    <p:extLst>
      <p:ext uri="{BB962C8B-B14F-4D97-AF65-F5344CB8AC3E}">
        <p14:creationId xmlns:p14="http://schemas.microsoft.com/office/powerpoint/2010/main" val="294949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7C41-7BEA-BE37-024C-8D344693B6B9}"/>
              </a:ext>
            </a:extLst>
          </p:cNvPr>
          <p:cNvSpPr>
            <a:spLocks noGrp="1"/>
          </p:cNvSpPr>
          <p:nvPr>
            <p:ph type="title"/>
          </p:nvPr>
        </p:nvSpPr>
        <p:spPr>
          <a:xfrm>
            <a:off x="157480" y="0"/>
            <a:ext cx="10515600" cy="894715"/>
          </a:xfrm>
        </p:spPr>
        <p:txBody>
          <a:bodyPr>
            <a:normAutofit/>
          </a:bodyPr>
          <a:lstStyle/>
          <a:p>
            <a:r>
              <a:rPr lang="en-IN" sz="3200" b="1">
                <a:solidFill>
                  <a:schemeClr val="accent2">
                    <a:lumMod val="75000"/>
                  </a:schemeClr>
                </a:solidFill>
                <a:latin typeface="Times New Roman" panose="02020603050405020304" pitchFamily="18" charset="0"/>
                <a:cs typeface="Times New Roman" panose="02020603050405020304" pitchFamily="18" charset="0"/>
              </a:rPr>
              <a:t>Affecting Flag in ARM Instruction</a:t>
            </a:r>
          </a:p>
        </p:txBody>
      </p:sp>
      <p:sp>
        <p:nvSpPr>
          <p:cNvPr id="3" name="Content Placeholder 2">
            <a:extLst>
              <a:ext uri="{FF2B5EF4-FFF2-40B4-BE49-F238E27FC236}">
                <a16:creationId xmlns:a16="http://schemas.microsoft.com/office/drawing/2014/main" id="{D8F3DA2D-7A5D-542C-C371-FEE8C378ECF0}"/>
              </a:ext>
            </a:extLst>
          </p:cNvPr>
          <p:cNvSpPr>
            <a:spLocks noGrp="1"/>
          </p:cNvSpPr>
          <p:nvPr>
            <p:ph idx="1"/>
          </p:nvPr>
        </p:nvSpPr>
        <p:spPr>
          <a:xfrm>
            <a:off x="157480" y="824230"/>
            <a:ext cx="11800840" cy="5659755"/>
          </a:xfrm>
        </p:spPr>
        <p:txBody>
          <a:bodyPr>
            <a:normAutofit fontScale="85000" lnSpcReduction="20000"/>
          </a:bodyPr>
          <a:lstStyle/>
          <a:p>
            <a:pPr marL="0" indent="0" algn="just">
              <a:lnSpc>
                <a:spcPct val="120000"/>
              </a:lnSpc>
              <a:buNone/>
            </a:pPr>
            <a:r>
              <a:rPr lang="en-US" sz="3100" b="0" i="0" u="none" strike="noStrike" baseline="0">
                <a:latin typeface="Times New Roman" panose="02020603050405020304" pitchFamily="18" charset="0"/>
                <a:cs typeface="Times New Roman" panose="02020603050405020304" pitchFamily="18" charset="0"/>
              </a:rPr>
              <a:t>A unique feature of the execution of ARM arithmetic instructions is that it does not affect (updates) the flags unless we specify it.</a:t>
            </a:r>
          </a:p>
          <a:p>
            <a:pPr marL="0" indent="0" algn="just">
              <a:lnSpc>
                <a:spcPct val="120000"/>
              </a:lnSpc>
              <a:buNone/>
            </a:pPr>
            <a:r>
              <a:rPr lang="en-US" sz="3100" b="0" i="0" u="none" strike="noStrike" baseline="0">
                <a:latin typeface="Times New Roman" panose="02020603050405020304" pitchFamily="18" charset="0"/>
                <a:cs typeface="Times New Roman" panose="02020603050405020304" pitchFamily="18" charset="0"/>
              </a:rPr>
              <a:t>x86 and 8051 the arithmetic instructions automatically change the Z and C flags </a:t>
            </a:r>
          </a:p>
          <a:p>
            <a:pPr marL="0" indent="0" algn="just">
              <a:lnSpc>
                <a:spcPct val="120000"/>
              </a:lnSpc>
              <a:buNone/>
            </a:pPr>
            <a:r>
              <a:rPr lang="en-US" sz="3100" b="0" i="0" u="none" strike="noStrike" baseline="0">
                <a:latin typeface="Times New Roman" panose="02020603050405020304" pitchFamily="18" charset="0"/>
                <a:cs typeface="Times New Roman" panose="02020603050405020304" pitchFamily="18" charset="0"/>
              </a:rPr>
              <a:t>ARM instruction is not to affect these flags after the execution of arithmetic instructions such as ADD and SUB.</a:t>
            </a:r>
          </a:p>
          <a:p>
            <a:pPr marL="0" indent="0" algn="just">
              <a:lnSpc>
                <a:spcPct val="120000"/>
              </a:lnSpc>
              <a:buNone/>
            </a:pPr>
            <a:r>
              <a:rPr lang="en-US" sz="3100" b="0" i="0" u="none" strike="noStrike" baseline="0">
                <a:latin typeface="Times New Roman" panose="02020603050405020304" pitchFamily="18" charset="0"/>
                <a:cs typeface="Times New Roman" panose="02020603050405020304" pitchFamily="18" charset="0"/>
              </a:rPr>
              <a:t>The ARM assembler gives -  option of telling the CPU to update the flag bits in the CSPR register to reflect the result. </a:t>
            </a:r>
          </a:p>
          <a:p>
            <a:pPr marL="0" indent="0" algn="just">
              <a:lnSpc>
                <a:spcPct val="120000"/>
              </a:lnSpc>
              <a:buNone/>
            </a:pPr>
            <a:r>
              <a:rPr lang="en-US" sz="3100" b="0" i="0" u="none" strike="noStrike" baseline="0">
                <a:latin typeface="Times New Roman" panose="02020603050405020304" pitchFamily="18" charset="0"/>
                <a:cs typeface="Times New Roman" panose="02020603050405020304" pitchFamily="18" charset="0"/>
              </a:rPr>
              <a:t>We override the default by having letter S in the instruction. </a:t>
            </a:r>
          </a:p>
          <a:p>
            <a:pPr marL="0" indent="0" algn="just">
              <a:lnSpc>
                <a:spcPct val="120000"/>
              </a:lnSpc>
              <a:buNone/>
            </a:pPr>
            <a:r>
              <a:rPr lang="en-US" sz="3100" b="0" i="0" u="none" strike="noStrike" baseline="0">
                <a:latin typeface="Times New Roman" panose="02020603050405020304" pitchFamily="18" charset="0"/>
                <a:cs typeface="Times New Roman" panose="02020603050405020304" pitchFamily="18" charset="0"/>
              </a:rPr>
              <a:t>For example, we must use SUBS instead of SUB since the SUB instruction will not update the flags. </a:t>
            </a:r>
          </a:p>
          <a:p>
            <a:pPr marL="0" indent="0" algn="just">
              <a:lnSpc>
                <a:spcPct val="120000"/>
              </a:lnSpc>
              <a:buNone/>
            </a:pPr>
            <a:r>
              <a:rPr lang="en-US" sz="3100" b="0" i="0" u="none" strike="noStrike" baseline="0">
                <a:latin typeface="Times New Roman" panose="02020603050405020304" pitchFamily="18" charset="0"/>
                <a:cs typeface="Times New Roman" panose="02020603050405020304" pitchFamily="18" charset="0"/>
              </a:rPr>
              <a:t>The SUBS means subtract and set the flags, while the SUB simply subtracts without having any effect </a:t>
            </a:r>
            <a:r>
              <a:rPr lang="en-IN" sz="3100" b="0" i="0" u="none" strike="noStrike" baseline="0">
                <a:latin typeface="Times New Roman" panose="02020603050405020304" pitchFamily="18" charset="0"/>
                <a:cs typeface="Times New Roman" panose="02020603050405020304" pitchFamily="18" charset="0"/>
              </a:rPr>
              <a:t>on the flags.</a:t>
            </a:r>
            <a:endParaRPr lang="en-US" sz="3100" b="0" i="0" u="none" strike="noStrike" baseline="0">
              <a:latin typeface="Times New Roman" panose="02020603050405020304" pitchFamily="18" charset="0"/>
              <a:cs typeface="Times New Roman" panose="02020603050405020304" pitchFamily="18" charset="0"/>
            </a:endParaRPr>
          </a:p>
          <a:p>
            <a:pPr marL="0" indent="0" algn="l">
              <a:buNone/>
            </a:pPr>
            <a:endParaRPr lang="en-US" sz="3100">
              <a:latin typeface="Times New Roman" panose="02020603050405020304" pitchFamily="18" charset="0"/>
              <a:cs typeface="Times New Roman" panose="02020603050405020304" pitchFamily="18" charset="0"/>
            </a:endParaRPr>
          </a:p>
          <a:p>
            <a:pPr marL="0" indent="0" algn="l">
              <a:buNone/>
            </a:pPr>
            <a:endParaRPr lang="en-IN"/>
          </a:p>
        </p:txBody>
      </p:sp>
    </p:spTree>
    <p:extLst>
      <p:ext uri="{BB962C8B-B14F-4D97-AF65-F5344CB8AC3E}">
        <p14:creationId xmlns:p14="http://schemas.microsoft.com/office/powerpoint/2010/main" val="580770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69E3-B0F8-66E7-977B-1FBDAE0DBABE}"/>
              </a:ext>
            </a:extLst>
          </p:cNvPr>
          <p:cNvSpPr>
            <a:spLocks noGrp="1"/>
          </p:cNvSpPr>
          <p:nvPr>
            <p:ph type="title"/>
          </p:nvPr>
        </p:nvSpPr>
        <p:spPr/>
        <p:txBody>
          <a:bodyPr/>
          <a:lstStyle/>
          <a:p>
            <a:r>
              <a:rPr lang="en-IN" b="1">
                <a:solidFill>
                  <a:srgbClr val="0000FF"/>
                </a:solidFill>
              </a:rPr>
              <a:t>ORR</a:t>
            </a:r>
          </a:p>
        </p:txBody>
      </p:sp>
      <p:pic>
        <p:nvPicPr>
          <p:cNvPr id="5" name="Picture 4">
            <a:extLst>
              <a:ext uri="{FF2B5EF4-FFF2-40B4-BE49-F238E27FC236}">
                <a16:creationId xmlns:a16="http://schemas.microsoft.com/office/drawing/2014/main" id="{54B601CB-5925-6434-CC07-5DFE97FD0326}"/>
              </a:ext>
            </a:extLst>
          </p:cNvPr>
          <p:cNvPicPr>
            <a:picLocks noChangeAspect="1"/>
          </p:cNvPicPr>
          <p:nvPr/>
        </p:nvPicPr>
        <p:blipFill>
          <a:blip r:embed="rId2"/>
          <a:stretch>
            <a:fillRect/>
          </a:stretch>
        </p:blipFill>
        <p:spPr>
          <a:xfrm>
            <a:off x="1367045" y="1631905"/>
            <a:ext cx="9457909" cy="701953"/>
          </a:xfrm>
          <a:prstGeom prst="rect">
            <a:avLst/>
          </a:prstGeom>
        </p:spPr>
      </p:pic>
      <p:pic>
        <p:nvPicPr>
          <p:cNvPr id="7" name="Picture 6">
            <a:extLst>
              <a:ext uri="{FF2B5EF4-FFF2-40B4-BE49-F238E27FC236}">
                <a16:creationId xmlns:a16="http://schemas.microsoft.com/office/drawing/2014/main" id="{591E5FF7-7268-0B50-25C7-E0DCCA6B98F3}"/>
              </a:ext>
            </a:extLst>
          </p:cNvPr>
          <p:cNvPicPr>
            <a:picLocks noChangeAspect="1"/>
          </p:cNvPicPr>
          <p:nvPr/>
        </p:nvPicPr>
        <p:blipFill>
          <a:blip r:embed="rId3"/>
          <a:stretch>
            <a:fillRect/>
          </a:stretch>
        </p:blipFill>
        <p:spPr>
          <a:xfrm>
            <a:off x="1959429" y="2957468"/>
            <a:ext cx="2597459" cy="2345723"/>
          </a:xfrm>
          <a:prstGeom prst="rect">
            <a:avLst/>
          </a:prstGeom>
          <a:ln>
            <a:solidFill>
              <a:schemeClr val="tx1"/>
            </a:solidFill>
          </a:ln>
        </p:spPr>
      </p:pic>
      <p:grpSp>
        <p:nvGrpSpPr>
          <p:cNvPr id="14" name="Group 13">
            <a:extLst>
              <a:ext uri="{FF2B5EF4-FFF2-40B4-BE49-F238E27FC236}">
                <a16:creationId xmlns:a16="http://schemas.microsoft.com/office/drawing/2014/main" id="{64371A71-9085-7B27-926F-92A24AB4B8C4}"/>
              </a:ext>
            </a:extLst>
          </p:cNvPr>
          <p:cNvGrpSpPr/>
          <p:nvPr/>
        </p:nvGrpSpPr>
        <p:grpSpPr>
          <a:xfrm>
            <a:off x="5940902" y="2455031"/>
            <a:ext cx="3960744" cy="3005257"/>
            <a:chOff x="5940902" y="2455031"/>
            <a:chExt cx="3960744" cy="3005257"/>
          </a:xfrm>
        </p:grpSpPr>
        <p:pic>
          <p:nvPicPr>
            <p:cNvPr id="9" name="Picture 8">
              <a:extLst>
                <a:ext uri="{FF2B5EF4-FFF2-40B4-BE49-F238E27FC236}">
                  <a16:creationId xmlns:a16="http://schemas.microsoft.com/office/drawing/2014/main" id="{52C581AC-8DA3-C71B-58BF-2BE5C001792C}"/>
                </a:ext>
              </a:extLst>
            </p:cNvPr>
            <p:cNvPicPr>
              <a:picLocks noChangeAspect="1"/>
            </p:cNvPicPr>
            <p:nvPr/>
          </p:nvPicPr>
          <p:blipFill>
            <a:blip r:embed="rId4"/>
            <a:stretch>
              <a:fillRect/>
            </a:stretch>
          </p:blipFill>
          <p:spPr>
            <a:xfrm>
              <a:off x="5940902" y="2455031"/>
              <a:ext cx="3960744" cy="2490974"/>
            </a:xfrm>
            <a:prstGeom prst="rect">
              <a:avLst/>
            </a:prstGeom>
          </p:spPr>
        </p:pic>
        <p:pic>
          <p:nvPicPr>
            <p:cNvPr id="13" name="Picture 12">
              <a:extLst>
                <a:ext uri="{FF2B5EF4-FFF2-40B4-BE49-F238E27FC236}">
                  <a16:creationId xmlns:a16="http://schemas.microsoft.com/office/drawing/2014/main" id="{3734A482-1B63-2C66-5680-34363936DB85}"/>
                </a:ext>
              </a:extLst>
            </p:cNvPr>
            <p:cNvPicPr>
              <a:picLocks noChangeAspect="1"/>
            </p:cNvPicPr>
            <p:nvPr/>
          </p:nvPicPr>
          <p:blipFill>
            <a:blip r:embed="rId5"/>
            <a:stretch>
              <a:fillRect/>
            </a:stretch>
          </p:blipFill>
          <p:spPr>
            <a:xfrm>
              <a:off x="5980090" y="4915096"/>
              <a:ext cx="3921555" cy="545192"/>
            </a:xfrm>
            <a:prstGeom prst="rect">
              <a:avLst/>
            </a:prstGeom>
          </p:spPr>
        </p:pic>
      </p:grpSp>
      <p:sp>
        <p:nvSpPr>
          <p:cNvPr id="16" name="TextBox 15">
            <a:extLst>
              <a:ext uri="{FF2B5EF4-FFF2-40B4-BE49-F238E27FC236}">
                <a16:creationId xmlns:a16="http://schemas.microsoft.com/office/drawing/2014/main" id="{189A8F45-5DAF-3A14-81FF-7C02BFD300CE}"/>
              </a:ext>
            </a:extLst>
          </p:cNvPr>
          <p:cNvSpPr txBox="1"/>
          <p:nvPr/>
        </p:nvSpPr>
        <p:spPr>
          <a:xfrm>
            <a:off x="838200" y="5744532"/>
            <a:ext cx="10515600" cy="954107"/>
          </a:xfrm>
          <a:prstGeom prst="rect">
            <a:avLst/>
          </a:prstGeom>
          <a:noFill/>
        </p:spPr>
        <p:txBody>
          <a:bodyPr wrap="square">
            <a:spAutoFit/>
          </a:bodyPr>
          <a:lstStyle/>
          <a:p>
            <a:pPr algn="ctr"/>
            <a:r>
              <a:rPr lang="en-US" sz="2800" b="1"/>
              <a:t>If we use ORRS instead of ORR, the flags will be updated, just the same as for the ANDS instruction. </a:t>
            </a:r>
            <a:endParaRPr lang="en-IN" sz="2800" b="1"/>
          </a:p>
        </p:txBody>
      </p:sp>
    </p:spTree>
    <p:extLst>
      <p:ext uri="{BB962C8B-B14F-4D97-AF65-F5344CB8AC3E}">
        <p14:creationId xmlns:p14="http://schemas.microsoft.com/office/powerpoint/2010/main" val="251870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4629C5-595C-51A3-D98B-6547B9432229}"/>
              </a:ext>
            </a:extLst>
          </p:cNvPr>
          <p:cNvPicPr>
            <a:picLocks noChangeAspect="1"/>
          </p:cNvPicPr>
          <p:nvPr/>
        </p:nvPicPr>
        <p:blipFill>
          <a:blip r:embed="rId2"/>
          <a:stretch>
            <a:fillRect/>
          </a:stretch>
        </p:blipFill>
        <p:spPr>
          <a:xfrm>
            <a:off x="182880" y="785377"/>
            <a:ext cx="6288947" cy="1893698"/>
          </a:xfrm>
          <a:prstGeom prst="rect">
            <a:avLst/>
          </a:prstGeom>
        </p:spPr>
      </p:pic>
      <p:pic>
        <p:nvPicPr>
          <p:cNvPr id="9" name="Picture 8">
            <a:extLst>
              <a:ext uri="{FF2B5EF4-FFF2-40B4-BE49-F238E27FC236}">
                <a16:creationId xmlns:a16="http://schemas.microsoft.com/office/drawing/2014/main" id="{4B93CB1A-7E07-6483-D669-B536AA782372}"/>
              </a:ext>
            </a:extLst>
          </p:cNvPr>
          <p:cNvPicPr>
            <a:picLocks noChangeAspect="1"/>
          </p:cNvPicPr>
          <p:nvPr/>
        </p:nvPicPr>
        <p:blipFill>
          <a:blip r:embed="rId3"/>
          <a:stretch>
            <a:fillRect/>
          </a:stretch>
        </p:blipFill>
        <p:spPr>
          <a:xfrm>
            <a:off x="509450" y="2822620"/>
            <a:ext cx="8871491" cy="1619794"/>
          </a:xfrm>
          <a:prstGeom prst="rect">
            <a:avLst/>
          </a:prstGeom>
        </p:spPr>
      </p:pic>
      <p:pic>
        <p:nvPicPr>
          <p:cNvPr id="11" name="Picture 10">
            <a:extLst>
              <a:ext uri="{FF2B5EF4-FFF2-40B4-BE49-F238E27FC236}">
                <a16:creationId xmlns:a16="http://schemas.microsoft.com/office/drawing/2014/main" id="{E6BDFECD-4565-BE20-5D1E-9AE5EFD8F2E9}"/>
              </a:ext>
            </a:extLst>
          </p:cNvPr>
          <p:cNvPicPr>
            <a:picLocks noChangeAspect="1"/>
          </p:cNvPicPr>
          <p:nvPr/>
        </p:nvPicPr>
        <p:blipFill>
          <a:blip r:embed="rId4"/>
          <a:stretch>
            <a:fillRect/>
          </a:stretch>
        </p:blipFill>
        <p:spPr>
          <a:xfrm>
            <a:off x="182880" y="4585960"/>
            <a:ext cx="6684547" cy="1992620"/>
          </a:xfrm>
          <a:prstGeom prst="rect">
            <a:avLst/>
          </a:prstGeom>
        </p:spPr>
      </p:pic>
      <p:pic>
        <p:nvPicPr>
          <p:cNvPr id="13" name="Picture 12">
            <a:extLst>
              <a:ext uri="{FF2B5EF4-FFF2-40B4-BE49-F238E27FC236}">
                <a16:creationId xmlns:a16="http://schemas.microsoft.com/office/drawing/2014/main" id="{3CEC994B-339F-9302-4137-7BC566AABFC3}"/>
              </a:ext>
            </a:extLst>
          </p:cNvPr>
          <p:cNvPicPr>
            <a:picLocks noChangeAspect="1"/>
          </p:cNvPicPr>
          <p:nvPr/>
        </p:nvPicPr>
        <p:blipFill>
          <a:blip r:embed="rId5"/>
          <a:stretch>
            <a:fillRect/>
          </a:stretch>
        </p:blipFill>
        <p:spPr>
          <a:xfrm>
            <a:off x="4023874" y="4585960"/>
            <a:ext cx="7850263" cy="1264116"/>
          </a:xfrm>
          <a:prstGeom prst="rect">
            <a:avLst/>
          </a:prstGeom>
        </p:spPr>
      </p:pic>
      <p:sp>
        <p:nvSpPr>
          <p:cNvPr id="14" name="Speech Bubble: Oval 13">
            <a:extLst>
              <a:ext uri="{FF2B5EF4-FFF2-40B4-BE49-F238E27FC236}">
                <a16:creationId xmlns:a16="http://schemas.microsoft.com/office/drawing/2014/main" id="{FC871870-D688-A318-5289-404D04A0009A}"/>
              </a:ext>
            </a:extLst>
          </p:cNvPr>
          <p:cNvSpPr/>
          <p:nvPr/>
        </p:nvSpPr>
        <p:spPr>
          <a:xfrm>
            <a:off x="6867427" y="378823"/>
            <a:ext cx="5006710" cy="2300251"/>
          </a:xfrm>
          <a:prstGeom prst="wedgeEllipseCallou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tx1"/>
              </a:solidFill>
            </a:endParaRPr>
          </a:p>
          <a:p>
            <a:pPr algn="ctr"/>
            <a:r>
              <a:rPr lang="en-US" sz="2000" b="1">
                <a:solidFill>
                  <a:schemeClr val="tx1"/>
                </a:solidFill>
              </a:rPr>
              <a:t>The ORR instruction can also be used to test for a zero operand. For example,                      “</a:t>
            </a:r>
            <a:r>
              <a:rPr lang="en-US" sz="2400" b="1">
                <a:solidFill>
                  <a:srgbClr val="C00000"/>
                </a:solidFill>
              </a:rPr>
              <a:t>ORRS R2,R2,#0</a:t>
            </a:r>
            <a:r>
              <a:rPr lang="en-US" sz="2000" b="1">
                <a:solidFill>
                  <a:schemeClr val="tx1"/>
                </a:solidFill>
              </a:rPr>
              <a:t>” will OR the register R2 with zero and make Z = 1 if R2 is zero. </a:t>
            </a:r>
            <a:endParaRPr lang="en-IN" sz="2000" b="1">
              <a:solidFill>
                <a:schemeClr val="tx1"/>
              </a:solidFill>
            </a:endParaRPr>
          </a:p>
        </p:txBody>
      </p:sp>
    </p:spTree>
    <p:extLst>
      <p:ext uri="{BB962C8B-B14F-4D97-AF65-F5344CB8AC3E}">
        <p14:creationId xmlns:p14="http://schemas.microsoft.com/office/powerpoint/2010/main" val="326148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0618-B4AC-3EAA-9B79-3C0A225299B5}"/>
              </a:ext>
            </a:extLst>
          </p:cNvPr>
          <p:cNvSpPr>
            <a:spLocks noGrp="1"/>
          </p:cNvSpPr>
          <p:nvPr>
            <p:ph type="title"/>
          </p:nvPr>
        </p:nvSpPr>
        <p:spPr/>
        <p:txBody>
          <a:bodyPr/>
          <a:lstStyle/>
          <a:p>
            <a:r>
              <a:rPr lang="en-IN" b="1">
                <a:solidFill>
                  <a:srgbClr val="0000FF"/>
                </a:solidFill>
              </a:rPr>
              <a:t>EOR</a:t>
            </a:r>
          </a:p>
        </p:txBody>
      </p:sp>
      <p:pic>
        <p:nvPicPr>
          <p:cNvPr id="5" name="Picture 4">
            <a:extLst>
              <a:ext uri="{FF2B5EF4-FFF2-40B4-BE49-F238E27FC236}">
                <a16:creationId xmlns:a16="http://schemas.microsoft.com/office/drawing/2014/main" id="{763B647D-4671-B473-1EFE-C8C35CA43427}"/>
              </a:ext>
            </a:extLst>
          </p:cNvPr>
          <p:cNvPicPr>
            <a:picLocks noChangeAspect="1"/>
          </p:cNvPicPr>
          <p:nvPr/>
        </p:nvPicPr>
        <p:blipFill>
          <a:blip r:embed="rId2"/>
          <a:stretch>
            <a:fillRect/>
          </a:stretch>
        </p:blipFill>
        <p:spPr>
          <a:xfrm>
            <a:off x="1348559" y="1422851"/>
            <a:ext cx="9121781" cy="535674"/>
          </a:xfrm>
          <a:prstGeom prst="rect">
            <a:avLst/>
          </a:prstGeom>
        </p:spPr>
      </p:pic>
      <p:pic>
        <p:nvPicPr>
          <p:cNvPr id="7" name="Picture 6">
            <a:extLst>
              <a:ext uri="{FF2B5EF4-FFF2-40B4-BE49-F238E27FC236}">
                <a16:creationId xmlns:a16="http://schemas.microsoft.com/office/drawing/2014/main" id="{0ED29F88-76F8-DDD6-F97D-CA0B04A88B61}"/>
              </a:ext>
            </a:extLst>
          </p:cNvPr>
          <p:cNvPicPr>
            <a:picLocks noChangeAspect="1"/>
          </p:cNvPicPr>
          <p:nvPr/>
        </p:nvPicPr>
        <p:blipFill>
          <a:blip r:embed="rId3"/>
          <a:stretch>
            <a:fillRect/>
          </a:stretch>
        </p:blipFill>
        <p:spPr>
          <a:xfrm>
            <a:off x="1348558" y="2604737"/>
            <a:ext cx="2634399" cy="2163206"/>
          </a:xfrm>
          <a:prstGeom prst="rect">
            <a:avLst/>
          </a:prstGeom>
          <a:ln>
            <a:solidFill>
              <a:schemeClr val="tx1"/>
            </a:solidFill>
          </a:ln>
        </p:spPr>
      </p:pic>
      <p:pic>
        <p:nvPicPr>
          <p:cNvPr id="9" name="Picture 8">
            <a:extLst>
              <a:ext uri="{FF2B5EF4-FFF2-40B4-BE49-F238E27FC236}">
                <a16:creationId xmlns:a16="http://schemas.microsoft.com/office/drawing/2014/main" id="{3A26C519-FDA3-DD80-2091-9CE5FF37E6B1}"/>
              </a:ext>
            </a:extLst>
          </p:cNvPr>
          <p:cNvPicPr>
            <a:picLocks noChangeAspect="1"/>
          </p:cNvPicPr>
          <p:nvPr/>
        </p:nvPicPr>
        <p:blipFill>
          <a:blip r:embed="rId4"/>
          <a:stretch>
            <a:fillRect/>
          </a:stretch>
        </p:blipFill>
        <p:spPr>
          <a:xfrm>
            <a:off x="5686356" y="2281956"/>
            <a:ext cx="4646363" cy="3520985"/>
          </a:xfrm>
          <a:prstGeom prst="rect">
            <a:avLst/>
          </a:prstGeom>
        </p:spPr>
      </p:pic>
      <p:sp>
        <p:nvSpPr>
          <p:cNvPr id="11" name="TextBox 10">
            <a:extLst>
              <a:ext uri="{FF2B5EF4-FFF2-40B4-BE49-F238E27FC236}">
                <a16:creationId xmlns:a16="http://schemas.microsoft.com/office/drawing/2014/main" id="{C3C1A9D0-985B-D4C2-FAEE-9453520C0528}"/>
              </a:ext>
            </a:extLst>
          </p:cNvPr>
          <p:cNvSpPr txBox="1"/>
          <p:nvPr/>
        </p:nvSpPr>
        <p:spPr>
          <a:xfrm>
            <a:off x="300445" y="5316581"/>
            <a:ext cx="5385911" cy="1077218"/>
          </a:xfrm>
          <a:prstGeom prst="rect">
            <a:avLst/>
          </a:prstGeom>
          <a:noFill/>
        </p:spPr>
        <p:txBody>
          <a:bodyPr wrap="square">
            <a:spAutoFit/>
          </a:bodyPr>
          <a:lstStyle/>
          <a:p>
            <a:pPr algn="ctr"/>
            <a:r>
              <a:rPr lang="en-US" sz="3200" b="1"/>
              <a:t>The flags are updated if we use EORS instead of EOR. </a:t>
            </a:r>
            <a:endParaRPr lang="en-IN" sz="3200" b="1"/>
          </a:p>
        </p:txBody>
      </p:sp>
    </p:spTree>
    <p:extLst>
      <p:ext uri="{BB962C8B-B14F-4D97-AF65-F5344CB8AC3E}">
        <p14:creationId xmlns:p14="http://schemas.microsoft.com/office/powerpoint/2010/main" val="52988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F6AA8-4622-4335-4E02-E8DDA161100A}"/>
              </a:ext>
            </a:extLst>
          </p:cNvPr>
          <p:cNvPicPr>
            <a:picLocks noChangeAspect="1"/>
          </p:cNvPicPr>
          <p:nvPr/>
        </p:nvPicPr>
        <p:blipFill>
          <a:blip r:embed="rId2"/>
          <a:stretch>
            <a:fillRect/>
          </a:stretch>
        </p:blipFill>
        <p:spPr>
          <a:xfrm>
            <a:off x="638890" y="582275"/>
            <a:ext cx="7149681" cy="1390216"/>
          </a:xfrm>
          <a:prstGeom prst="rect">
            <a:avLst/>
          </a:prstGeom>
        </p:spPr>
      </p:pic>
      <p:pic>
        <p:nvPicPr>
          <p:cNvPr id="9" name="Picture 8">
            <a:extLst>
              <a:ext uri="{FF2B5EF4-FFF2-40B4-BE49-F238E27FC236}">
                <a16:creationId xmlns:a16="http://schemas.microsoft.com/office/drawing/2014/main" id="{7D7B9B7F-7A3E-C695-7079-11F4F8FD58BB}"/>
              </a:ext>
            </a:extLst>
          </p:cNvPr>
          <p:cNvPicPr>
            <a:picLocks noChangeAspect="1"/>
          </p:cNvPicPr>
          <p:nvPr/>
        </p:nvPicPr>
        <p:blipFill>
          <a:blip r:embed="rId3"/>
          <a:stretch>
            <a:fillRect/>
          </a:stretch>
        </p:blipFill>
        <p:spPr>
          <a:xfrm>
            <a:off x="7946193" y="1965297"/>
            <a:ext cx="1708499" cy="779968"/>
          </a:xfrm>
          <a:prstGeom prst="rect">
            <a:avLst/>
          </a:prstGeom>
        </p:spPr>
      </p:pic>
      <p:pic>
        <p:nvPicPr>
          <p:cNvPr id="14" name="Picture 13">
            <a:extLst>
              <a:ext uri="{FF2B5EF4-FFF2-40B4-BE49-F238E27FC236}">
                <a16:creationId xmlns:a16="http://schemas.microsoft.com/office/drawing/2014/main" id="{12A728AF-7B12-8622-05D4-F315FA578AC8}"/>
              </a:ext>
            </a:extLst>
          </p:cNvPr>
          <p:cNvPicPr>
            <a:picLocks noChangeAspect="1"/>
          </p:cNvPicPr>
          <p:nvPr/>
        </p:nvPicPr>
        <p:blipFill>
          <a:blip r:embed="rId4"/>
          <a:stretch>
            <a:fillRect/>
          </a:stretch>
        </p:blipFill>
        <p:spPr>
          <a:xfrm>
            <a:off x="1379376" y="2873346"/>
            <a:ext cx="5907310" cy="2756745"/>
          </a:xfrm>
          <a:prstGeom prst="rect">
            <a:avLst/>
          </a:prstGeom>
          <a:solidFill>
            <a:schemeClr val="accent4">
              <a:lumMod val="40000"/>
              <a:lumOff val="60000"/>
            </a:schemeClr>
          </a:solidFill>
          <a:ln>
            <a:solidFill>
              <a:srgbClr val="0000FF"/>
            </a:solidFill>
          </a:ln>
        </p:spPr>
      </p:pic>
      <p:pic>
        <p:nvPicPr>
          <p:cNvPr id="16" name="Picture 15">
            <a:extLst>
              <a:ext uri="{FF2B5EF4-FFF2-40B4-BE49-F238E27FC236}">
                <a16:creationId xmlns:a16="http://schemas.microsoft.com/office/drawing/2014/main" id="{67EA2FF0-A305-8169-7AAF-DC1ADD39ADA9}"/>
              </a:ext>
            </a:extLst>
          </p:cNvPr>
          <p:cNvPicPr>
            <a:picLocks noChangeAspect="1"/>
          </p:cNvPicPr>
          <p:nvPr/>
        </p:nvPicPr>
        <p:blipFill>
          <a:blip r:embed="rId5"/>
          <a:stretch>
            <a:fillRect/>
          </a:stretch>
        </p:blipFill>
        <p:spPr>
          <a:xfrm>
            <a:off x="8142197" y="2873346"/>
            <a:ext cx="3366151" cy="431557"/>
          </a:xfrm>
          <a:prstGeom prst="rect">
            <a:avLst/>
          </a:prstGeom>
        </p:spPr>
      </p:pic>
    </p:spTree>
    <p:extLst>
      <p:ext uri="{BB962C8B-B14F-4D97-AF65-F5344CB8AC3E}">
        <p14:creationId xmlns:p14="http://schemas.microsoft.com/office/powerpoint/2010/main" val="5735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515CE4-7575-4935-B521-1E5C8FBE103C}"/>
              </a:ext>
            </a:extLst>
          </p:cNvPr>
          <p:cNvPicPr>
            <a:picLocks noChangeAspect="1"/>
          </p:cNvPicPr>
          <p:nvPr/>
        </p:nvPicPr>
        <p:blipFill>
          <a:blip r:embed="rId2"/>
          <a:stretch>
            <a:fillRect/>
          </a:stretch>
        </p:blipFill>
        <p:spPr>
          <a:xfrm>
            <a:off x="717945" y="445588"/>
            <a:ext cx="10294512" cy="1201783"/>
          </a:xfrm>
          <a:prstGeom prst="rect">
            <a:avLst/>
          </a:prstGeom>
        </p:spPr>
      </p:pic>
      <p:sp>
        <p:nvSpPr>
          <p:cNvPr id="7" name="TextBox 6">
            <a:extLst>
              <a:ext uri="{FF2B5EF4-FFF2-40B4-BE49-F238E27FC236}">
                <a16:creationId xmlns:a16="http://schemas.microsoft.com/office/drawing/2014/main" id="{018A52FF-5531-FEC5-64F9-0C5CE65016CA}"/>
              </a:ext>
            </a:extLst>
          </p:cNvPr>
          <p:cNvSpPr txBox="1"/>
          <p:nvPr/>
        </p:nvSpPr>
        <p:spPr>
          <a:xfrm>
            <a:off x="365760" y="3522765"/>
            <a:ext cx="6671854" cy="2123658"/>
          </a:xfrm>
          <a:prstGeom prst="rect">
            <a:avLst/>
          </a:prstGeom>
          <a:solidFill>
            <a:schemeClr val="accent4">
              <a:lumMod val="40000"/>
              <a:lumOff val="60000"/>
            </a:schemeClr>
          </a:solidFill>
        </p:spPr>
        <p:txBody>
          <a:bodyPr wrap="square">
            <a:spAutoFit/>
          </a:bodyPr>
          <a:lstStyle/>
          <a:p>
            <a:r>
              <a:rPr lang="en-IN" sz="4400"/>
              <a:t>0x45 		0 1 0 0 0 1 0 1 </a:t>
            </a:r>
          </a:p>
          <a:p>
            <a:r>
              <a:rPr lang="en-IN" sz="4400"/>
              <a:t>XOR 0x45 	0 1 0 0 0 1 0 1</a:t>
            </a:r>
          </a:p>
          <a:p>
            <a:r>
              <a:rPr lang="en-IN" sz="4400"/>
              <a:t> 0x00		0 0 0 0 0 0 0 0</a:t>
            </a:r>
          </a:p>
        </p:txBody>
      </p:sp>
      <p:sp>
        <p:nvSpPr>
          <p:cNvPr id="9" name="TextBox 8">
            <a:extLst>
              <a:ext uri="{FF2B5EF4-FFF2-40B4-BE49-F238E27FC236}">
                <a16:creationId xmlns:a16="http://schemas.microsoft.com/office/drawing/2014/main" id="{6A64E876-C5B9-3FA8-EA8B-4190BC0627C4}"/>
              </a:ext>
            </a:extLst>
          </p:cNvPr>
          <p:cNvSpPr txBox="1"/>
          <p:nvPr/>
        </p:nvSpPr>
        <p:spPr>
          <a:xfrm>
            <a:off x="365760" y="2504720"/>
            <a:ext cx="6093822" cy="707886"/>
          </a:xfrm>
          <a:prstGeom prst="rect">
            <a:avLst/>
          </a:prstGeom>
          <a:noFill/>
        </p:spPr>
        <p:txBody>
          <a:bodyPr wrap="square">
            <a:spAutoFit/>
          </a:bodyPr>
          <a:lstStyle/>
          <a:p>
            <a:r>
              <a:rPr lang="en-IN" sz="4000" b="1"/>
              <a:t>Solution:</a:t>
            </a:r>
          </a:p>
        </p:txBody>
      </p:sp>
      <p:sp>
        <p:nvSpPr>
          <p:cNvPr id="11" name="TextBox 10">
            <a:extLst>
              <a:ext uri="{FF2B5EF4-FFF2-40B4-BE49-F238E27FC236}">
                <a16:creationId xmlns:a16="http://schemas.microsoft.com/office/drawing/2014/main" id="{D596D8E7-DDC1-783B-F1B6-3A4E8D4BB757}"/>
              </a:ext>
            </a:extLst>
          </p:cNvPr>
          <p:cNvSpPr txBox="1"/>
          <p:nvPr/>
        </p:nvSpPr>
        <p:spPr>
          <a:xfrm>
            <a:off x="7142117" y="2492531"/>
            <a:ext cx="4875712" cy="3970318"/>
          </a:xfrm>
          <a:prstGeom prst="rect">
            <a:avLst/>
          </a:prstGeom>
          <a:solidFill>
            <a:schemeClr val="accent6">
              <a:lumMod val="20000"/>
              <a:lumOff val="80000"/>
            </a:schemeClr>
          </a:solidFill>
        </p:spPr>
        <p:txBody>
          <a:bodyPr wrap="square">
            <a:spAutoFit/>
          </a:bodyPr>
          <a:lstStyle/>
          <a:p>
            <a:pPr marL="285750" indent="-285750" algn="just">
              <a:buFont typeface="Arial" panose="020B0604020202020204" pitchFamily="34" charset="0"/>
              <a:buChar char="•"/>
            </a:pPr>
            <a:r>
              <a:rPr lang="en-US" sz="3600"/>
              <a:t>EOR can also be used to see if two registers have the same value. </a:t>
            </a:r>
          </a:p>
          <a:p>
            <a:pPr marL="285750" indent="-285750" algn="just">
              <a:buFont typeface="Arial" panose="020B0604020202020204" pitchFamily="34" charset="0"/>
              <a:buChar char="•"/>
            </a:pPr>
            <a:r>
              <a:rPr lang="en-US" sz="3600"/>
              <a:t>Another widely used application of EOR is to toggle bits of an operand. </a:t>
            </a:r>
            <a:endParaRPr lang="en-IN" sz="3600"/>
          </a:p>
        </p:txBody>
      </p:sp>
    </p:spTree>
    <p:extLst>
      <p:ext uri="{BB962C8B-B14F-4D97-AF65-F5344CB8AC3E}">
        <p14:creationId xmlns:p14="http://schemas.microsoft.com/office/powerpoint/2010/main" val="417410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13F5-7F1D-0FAB-E315-9744F1C8CD6E}"/>
              </a:ext>
            </a:extLst>
          </p:cNvPr>
          <p:cNvSpPr>
            <a:spLocks noGrp="1"/>
          </p:cNvSpPr>
          <p:nvPr>
            <p:ph type="title"/>
          </p:nvPr>
        </p:nvSpPr>
        <p:spPr/>
        <p:txBody>
          <a:bodyPr/>
          <a:lstStyle/>
          <a:p>
            <a:r>
              <a:rPr lang="en-IN" b="1">
                <a:solidFill>
                  <a:srgbClr val="0000FF"/>
                </a:solidFill>
              </a:rPr>
              <a:t>BIC (bit clear) </a:t>
            </a:r>
          </a:p>
        </p:txBody>
      </p:sp>
      <p:pic>
        <p:nvPicPr>
          <p:cNvPr id="5" name="Picture 4">
            <a:extLst>
              <a:ext uri="{FF2B5EF4-FFF2-40B4-BE49-F238E27FC236}">
                <a16:creationId xmlns:a16="http://schemas.microsoft.com/office/drawing/2014/main" id="{5788E504-8BC7-4D22-501A-77984C707B5A}"/>
              </a:ext>
            </a:extLst>
          </p:cNvPr>
          <p:cNvPicPr>
            <a:picLocks noChangeAspect="1"/>
          </p:cNvPicPr>
          <p:nvPr/>
        </p:nvPicPr>
        <p:blipFill>
          <a:blip r:embed="rId2"/>
          <a:stretch>
            <a:fillRect/>
          </a:stretch>
        </p:blipFill>
        <p:spPr>
          <a:xfrm>
            <a:off x="1390684" y="1608382"/>
            <a:ext cx="9410632" cy="1145282"/>
          </a:xfrm>
          <a:prstGeom prst="rect">
            <a:avLst/>
          </a:prstGeom>
        </p:spPr>
      </p:pic>
      <p:pic>
        <p:nvPicPr>
          <p:cNvPr id="7" name="Picture 6">
            <a:extLst>
              <a:ext uri="{FF2B5EF4-FFF2-40B4-BE49-F238E27FC236}">
                <a16:creationId xmlns:a16="http://schemas.microsoft.com/office/drawing/2014/main" id="{9255B0F7-B565-13AF-0862-813CE82AA994}"/>
              </a:ext>
            </a:extLst>
          </p:cNvPr>
          <p:cNvPicPr>
            <a:picLocks noChangeAspect="1"/>
          </p:cNvPicPr>
          <p:nvPr/>
        </p:nvPicPr>
        <p:blipFill>
          <a:blip r:embed="rId3"/>
          <a:stretch>
            <a:fillRect/>
          </a:stretch>
        </p:blipFill>
        <p:spPr>
          <a:xfrm>
            <a:off x="306467" y="3007483"/>
            <a:ext cx="4230133" cy="3485392"/>
          </a:xfrm>
          <a:prstGeom prst="rect">
            <a:avLst/>
          </a:prstGeom>
        </p:spPr>
      </p:pic>
      <p:pic>
        <p:nvPicPr>
          <p:cNvPr id="9" name="Picture 8">
            <a:extLst>
              <a:ext uri="{FF2B5EF4-FFF2-40B4-BE49-F238E27FC236}">
                <a16:creationId xmlns:a16="http://schemas.microsoft.com/office/drawing/2014/main" id="{ED2149EC-A201-8C7F-4F2C-DEFE75371304}"/>
              </a:ext>
            </a:extLst>
          </p:cNvPr>
          <p:cNvPicPr>
            <a:picLocks noChangeAspect="1"/>
          </p:cNvPicPr>
          <p:nvPr/>
        </p:nvPicPr>
        <p:blipFill>
          <a:blip r:embed="rId4"/>
          <a:stretch>
            <a:fillRect/>
          </a:stretch>
        </p:blipFill>
        <p:spPr>
          <a:xfrm>
            <a:off x="4689566" y="3924056"/>
            <a:ext cx="6924577" cy="1325562"/>
          </a:xfrm>
          <a:prstGeom prst="rect">
            <a:avLst/>
          </a:prstGeom>
        </p:spPr>
      </p:pic>
      <p:sp>
        <p:nvSpPr>
          <p:cNvPr id="11" name="TextBox 10">
            <a:extLst>
              <a:ext uri="{FF2B5EF4-FFF2-40B4-BE49-F238E27FC236}">
                <a16:creationId xmlns:a16="http://schemas.microsoft.com/office/drawing/2014/main" id="{B7613198-0475-528D-F1E4-1E255EAD6A99}"/>
              </a:ext>
            </a:extLst>
          </p:cNvPr>
          <p:cNvSpPr txBox="1"/>
          <p:nvPr/>
        </p:nvSpPr>
        <p:spPr>
          <a:xfrm>
            <a:off x="4545873" y="5499462"/>
            <a:ext cx="7452991" cy="1077218"/>
          </a:xfrm>
          <a:prstGeom prst="rect">
            <a:avLst/>
          </a:prstGeom>
          <a:noFill/>
        </p:spPr>
        <p:txBody>
          <a:bodyPr wrap="square">
            <a:spAutoFit/>
          </a:bodyPr>
          <a:lstStyle/>
          <a:p>
            <a:pPr algn="ctr"/>
            <a:r>
              <a:rPr lang="en-US" sz="3200" b="1"/>
              <a:t>If we want the flags to be updated, then we must use BICS instead of BIC. </a:t>
            </a:r>
            <a:endParaRPr lang="en-IN" sz="3200" b="1"/>
          </a:p>
        </p:txBody>
      </p:sp>
    </p:spTree>
    <p:extLst>
      <p:ext uri="{BB962C8B-B14F-4D97-AF65-F5344CB8AC3E}">
        <p14:creationId xmlns:p14="http://schemas.microsoft.com/office/powerpoint/2010/main" val="25623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A464-3362-D248-B204-4AC4541DA2E4}"/>
              </a:ext>
            </a:extLst>
          </p:cNvPr>
          <p:cNvSpPr>
            <a:spLocks noGrp="1"/>
          </p:cNvSpPr>
          <p:nvPr>
            <p:ph type="title"/>
          </p:nvPr>
        </p:nvSpPr>
        <p:spPr/>
        <p:txBody>
          <a:bodyPr/>
          <a:lstStyle/>
          <a:p>
            <a:r>
              <a:rPr lang="en-IN" b="1">
                <a:solidFill>
                  <a:srgbClr val="0000FF"/>
                </a:solidFill>
              </a:rPr>
              <a:t>MVN (move negative)</a:t>
            </a:r>
          </a:p>
        </p:txBody>
      </p:sp>
      <p:pic>
        <p:nvPicPr>
          <p:cNvPr id="5" name="Picture 4">
            <a:extLst>
              <a:ext uri="{FF2B5EF4-FFF2-40B4-BE49-F238E27FC236}">
                <a16:creationId xmlns:a16="http://schemas.microsoft.com/office/drawing/2014/main" id="{DFD52C00-8347-0836-5612-45CC135C850D}"/>
              </a:ext>
            </a:extLst>
          </p:cNvPr>
          <p:cNvPicPr>
            <a:picLocks noChangeAspect="1"/>
          </p:cNvPicPr>
          <p:nvPr/>
        </p:nvPicPr>
        <p:blipFill>
          <a:blip r:embed="rId2"/>
          <a:stretch>
            <a:fillRect/>
          </a:stretch>
        </p:blipFill>
        <p:spPr>
          <a:xfrm>
            <a:off x="1213508" y="1479182"/>
            <a:ext cx="9764983" cy="676190"/>
          </a:xfrm>
          <a:prstGeom prst="rect">
            <a:avLst/>
          </a:prstGeom>
        </p:spPr>
      </p:pic>
      <p:sp>
        <p:nvSpPr>
          <p:cNvPr id="7" name="TextBox 6">
            <a:extLst>
              <a:ext uri="{FF2B5EF4-FFF2-40B4-BE49-F238E27FC236}">
                <a16:creationId xmlns:a16="http://schemas.microsoft.com/office/drawing/2014/main" id="{8F5D4EC8-01C1-76D4-5336-0ADEAC924004}"/>
              </a:ext>
            </a:extLst>
          </p:cNvPr>
          <p:cNvSpPr txBox="1"/>
          <p:nvPr/>
        </p:nvSpPr>
        <p:spPr>
          <a:xfrm>
            <a:off x="2772592" y="2315322"/>
            <a:ext cx="7442562" cy="954107"/>
          </a:xfrm>
          <a:prstGeom prst="rect">
            <a:avLst/>
          </a:prstGeom>
          <a:noFill/>
        </p:spPr>
        <p:txBody>
          <a:bodyPr wrap="square">
            <a:spAutoFit/>
          </a:bodyPr>
          <a:lstStyle/>
          <a:p>
            <a:pPr algn="ctr"/>
            <a:r>
              <a:rPr lang="en-US" sz="2800" b="1"/>
              <a:t>MVN (move negative) instruction is used to generate one’s complement of an operand.</a:t>
            </a:r>
            <a:endParaRPr lang="en-IN" sz="2800" b="1"/>
          </a:p>
        </p:txBody>
      </p:sp>
      <p:pic>
        <p:nvPicPr>
          <p:cNvPr id="9" name="Picture 8">
            <a:extLst>
              <a:ext uri="{FF2B5EF4-FFF2-40B4-BE49-F238E27FC236}">
                <a16:creationId xmlns:a16="http://schemas.microsoft.com/office/drawing/2014/main" id="{8B9E3AE4-F244-ADD2-F56F-B3BCD2C33970}"/>
              </a:ext>
            </a:extLst>
          </p:cNvPr>
          <p:cNvPicPr>
            <a:picLocks noChangeAspect="1"/>
          </p:cNvPicPr>
          <p:nvPr/>
        </p:nvPicPr>
        <p:blipFill>
          <a:blip r:embed="rId3"/>
          <a:stretch>
            <a:fillRect/>
          </a:stretch>
        </p:blipFill>
        <p:spPr>
          <a:xfrm>
            <a:off x="693008" y="3429000"/>
            <a:ext cx="11063563" cy="1412732"/>
          </a:xfrm>
          <a:prstGeom prst="rect">
            <a:avLst/>
          </a:prstGeom>
        </p:spPr>
      </p:pic>
      <p:sp>
        <p:nvSpPr>
          <p:cNvPr id="10" name="TextBox 9">
            <a:extLst>
              <a:ext uri="{FF2B5EF4-FFF2-40B4-BE49-F238E27FC236}">
                <a16:creationId xmlns:a16="http://schemas.microsoft.com/office/drawing/2014/main" id="{345EB61D-3013-1C76-BE5D-5EDA1E3F14CC}"/>
              </a:ext>
            </a:extLst>
          </p:cNvPr>
          <p:cNvSpPr txBox="1"/>
          <p:nvPr/>
        </p:nvSpPr>
        <p:spPr>
          <a:xfrm flipH="1">
            <a:off x="241662" y="4901764"/>
            <a:ext cx="11397344" cy="954107"/>
          </a:xfrm>
          <a:prstGeom prst="rect">
            <a:avLst/>
          </a:prstGeom>
          <a:noFill/>
        </p:spPr>
        <p:txBody>
          <a:bodyPr wrap="square" rtlCol="0">
            <a:spAutoFit/>
          </a:bodyPr>
          <a:lstStyle/>
          <a:p>
            <a:pPr algn="ctr"/>
            <a:r>
              <a:rPr lang="en-IN" sz="2800"/>
              <a:t>0xA	1010 1010 1010 1010 1010 1010 1010</a:t>
            </a:r>
          </a:p>
          <a:p>
            <a:pPr algn="ctr"/>
            <a:r>
              <a:rPr lang="en-IN" sz="2800"/>
              <a:t>  </a:t>
            </a:r>
          </a:p>
        </p:txBody>
      </p:sp>
      <p:sp>
        <p:nvSpPr>
          <p:cNvPr id="12" name="TextBox 11">
            <a:extLst>
              <a:ext uri="{FF2B5EF4-FFF2-40B4-BE49-F238E27FC236}">
                <a16:creationId xmlns:a16="http://schemas.microsoft.com/office/drawing/2014/main" id="{966C1880-A8D5-8099-8BF5-0144E24BA047}"/>
              </a:ext>
            </a:extLst>
          </p:cNvPr>
          <p:cNvSpPr txBox="1"/>
          <p:nvPr/>
        </p:nvSpPr>
        <p:spPr>
          <a:xfrm>
            <a:off x="3046912" y="3244334"/>
            <a:ext cx="6093822" cy="369332"/>
          </a:xfrm>
          <a:prstGeom prst="rect">
            <a:avLst/>
          </a:prstGeom>
          <a:noFill/>
        </p:spPr>
        <p:txBody>
          <a:bodyPr wrap="square">
            <a:spAutoFit/>
          </a:bodyPr>
          <a:lstStyle/>
          <a:p>
            <a:r>
              <a:rPr lang="en-IN"/>
              <a:t>1010</a:t>
            </a:r>
          </a:p>
        </p:txBody>
      </p:sp>
    </p:spTree>
    <p:extLst>
      <p:ext uri="{BB962C8B-B14F-4D97-AF65-F5344CB8AC3E}">
        <p14:creationId xmlns:p14="http://schemas.microsoft.com/office/powerpoint/2010/main" val="2742309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DD814-A544-4F23-93E5-E94E784F39B4}"/>
              </a:ext>
            </a:extLst>
          </p:cNvPr>
          <p:cNvSpPr>
            <a:spLocks noGrp="1"/>
          </p:cNvSpPr>
          <p:nvPr>
            <p:ph type="title"/>
          </p:nvPr>
        </p:nvSpPr>
        <p:spPr/>
        <p:txBody>
          <a:bodyPr/>
          <a:lstStyle/>
          <a:p>
            <a:r>
              <a:rPr lang="en-US" b="1">
                <a:solidFill>
                  <a:schemeClr val="accent4">
                    <a:lumMod val="50000"/>
                  </a:schemeClr>
                </a:solidFill>
              </a:rPr>
              <a:t>Shift and Rotate Instructions in ARM Cortex</a:t>
            </a:r>
            <a:endParaRPr lang="en-IN" b="1">
              <a:solidFill>
                <a:schemeClr val="accent4">
                  <a:lumMod val="50000"/>
                </a:schemeClr>
              </a:solidFill>
            </a:endParaRPr>
          </a:p>
        </p:txBody>
      </p:sp>
      <p:sp>
        <p:nvSpPr>
          <p:cNvPr id="4" name="TextBox 3">
            <a:extLst>
              <a:ext uri="{FF2B5EF4-FFF2-40B4-BE49-F238E27FC236}">
                <a16:creationId xmlns:a16="http://schemas.microsoft.com/office/drawing/2014/main" id="{E36F83C7-130C-3D6C-1EB4-5EA6AFFACAF6}"/>
              </a:ext>
            </a:extLst>
          </p:cNvPr>
          <p:cNvSpPr txBox="1"/>
          <p:nvPr/>
        </p:nvSpPr>
        <p:spPr>
          <a:xfrm>
            <a:off x="838200" y="1670209"/>
            <a:ext cx="3870960" cy="523220"/>
          </a:xfrm>
          <a:prstGeom prst="rect">
            <a:avLst/>
          </a:prstGeom>
          <a:noFill/>
        </p:spPr>
        <p:txBody>
          <a:bodyPr wrap="square">
            <a:spAutoFit/>
          </a:bodyPr>
          <a:lstStyle/>
          <a:p>
            <a:r>
              <a:rPr lang="en-IN" sz="2800" b="1">
                <a:solidFill>
                  <a:srgbClr val="FF0000"/>
                </a:solidFill>
              </a:rPr>
              <a:t>Rotate and Barrel Shifter </a:t>
            </a:r>
          </a:p>
        </p:txBody>
      </p:sp>
      <p:sp>
        <p:nvSpPr>
          <p:cNvPr id="6" name="TextBox 5">
            <a:extLst>
              <a:ext uri="{FF2B5EF4-FFF2-40B4-BE49-F238E27FC236}">
                <a16:creationId xmlns:a16="http://schemas.microsoft.com/office/drawing/2014/main" id="{54CF863E-D5FA-FEAF-4A42-FF1BCAFA3E75}"/>
              </a:ext>
            </a:extLst>
          </p:cNvPr>
          <p:cNvSpPr txBox="1"/>
          <p:nvPr/>
        </p:nvSpPr>
        <p:spPr>
          <a:xfrm>
            <a:off x="1686560" y="2469495"/>
            <a:ext cx="9499600" cy="461665"/>
          </a:xfrm>
          <a:prstGeom prst="rect">
            <a:avLst/>
          </a:prstGeom>
          <a:noFill/>
        </p:spPr>
        <p:txBody>
          <a:bodyPr wrap="square">
            <a:spAutoFit/>
          </a:bodyPr>
          <a:lstStyle/>
          <a:p>
            <a:pPr algn="ctr"/>
            <a:r>
              <a:rPr lang="en-US" sz="2400" b="1"/>
              <a:t>The process instructions can be used in one of the following forms:</a:t>
            </a:r>
            <a:endParaRPr lang="en-IN" sz="2400" b="1"/>
          </a:p>
        </p:txBody>
      </p:sp>
      <p:sp>
        <p:nvSpPr>
          <p:cNvPr id="8" name="TextBox 7">
            <a:extLst>
              <a:ext uri="{FF2B5EF4-FFF2-40B4-BE49-F238E27FC236}">
                <a16:creationId xmlns:a16="http://schemas.microsoft.com/office/drawing/2014/main" id="{78ED9A4A-3CA4-BE04-ADE9-5B136FA90D13}"/>
              </a:ext>
            </a:extLst>
          </p:cNvPr>
          <p:cNvSpPr txBox="1"/>
          <p:nvPr/>
        </p:nvSpPr>
        <p:spPr>
          <a:xfrm>
            <a:off x="3403600" y="3498513"/>
            <a:ext cx="6248400" cy="1815882"/>
          </a:xfrm>
          <a:prstGeom prst="rect">
            <a:avLst/>
          </a:prstGeom>
          <a:solidFill>
            <a:srgbClr val="0070C0"/>
          </a:solidFill>
        </p:spPr>
        <p:txBody>
          <a:bodyPr wrap="square">
            <a:spAutoFit/>
          </a:bodyPr>
          <a:lstStyle/>
          <a:p>
            <a:pPr marL="342900" indent="-342900">
              <a:buAutoNum type="arabicPeriod"/>
            </a:pPr>
            <a:r>
              <a:rPr lang="en-US" sz="2800" b="1">
                <a:solidFill>
                  <a:schemeClr val="tx2"/>
                </a:solidFill>
                <a:highlight>
                  <a:srgbClr val="FFFF00"/>
                </a:highlight>
              </a:rPr>
              <a:t>opcode</a:t>
            </a:r>
            <a:r>
              <a:rPr lang="en-US" sz="2800" b="1">
                <a:solidFill>
                  <a:schemeClr val="bg1"/>
                </a:solidFill>
              </a:rPr>
              <a:t> </a:t>
            </a:r>
            <a:r>
              <a:rPr lang="en-US" sz="2800" b="1">
                <a:solidFill>
                  <a:schemeClr val="accent4">
                    <a:lumMod val="60000"/>
                    <a:lumOff val="40000"/>
                  </a:schemeClr>
                </a:solidFill>
              </a:rPr>
              <a:t>Rd, Rn, Rs </a:t>
            </a:r>
          </a:p>
          <a:p>
            <a:r>
              <a:rPr lang="en-US" sz="2800" b="1">
                <a:solidFill>
                  <a:schemeClr val="bg1"/>
                </a:solidFill>
              </a:rPr>
              <a:t>	(e.g. ADD R1,R2,R3) </a:t>
            </a:r>
          </a:p>
          <a:p>
            <a:pPr marL="342900" indent="-342900">
              <a:buAutoNum type="arabicPeriod"/>
            </a:pPr>
            <a:r>
              <a:rPr lang="en-US" sz="2800" b="1">
                <a:solidFill>
                  <a:schemeClr val="bg1"/>
                </a:solidFill>
                <a:highlight>
                  <a:srgbClr val="808000"/>
                </a:highlight>
              </a:rPr>
              <a:t>opcode</a:t>
            </a:r>
            <a:r>
              <a:rPr lang="en-US" sz="2800" b="1">
                <a:solidFill>
                  <a:schemeClr val="bg1"/>
                </a:solidFill>
              </a:rPr>
              <a:t> </a:t>
            </a:r>
            <a:r>
              <a:rPr lang="en-US" sz="2800" b="1">
                <a:solidFill>
                  <a:schemeClr val="accent4">
                    <a:lumMod val="60000"/>
                    <a:lumOff val="40000"/>
                  </a:schemeClr>
                </a:solidFill>
              </a:rPr>
              <a:t>Rd, Rn, immediate Value</a:t>
            </a:r>
          </a:p>
          <a:p>
            <a:r>
              <a:rPr lang="en-US" sz="2800" b="1">
                <a:solidFill>
                  <a:schemeClr val="bg1"/>
                </a:solidFill>
              </a:rPr>
              <a:t>	(e.g. ADD R2,R3,#5) </a:t>
            </a:r>
            <a:endParaRPr lang="en-IN" sz="2800" b="1">
              <a:solidFill>
                <a:schemeClr val="bg1"/>
              </a:solidFill>
            </a:endParaRPr>
          </a:p>
        </p:txBody>
      </p:sp>
    </p:spTree>
    <p:extLst>
      <p:ext uri="{BB962C8B-B14F-4D97-AF65-F5344CB8AC3E}">
        <p14:creationId xmlns:p14="http://schemas.microsoft.com/office/powerpoint/2010/main" val="97153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6ED4-EB3F-A705-0554-2D10C8DE5207}"/>
              </a:ext>
            </a:extLst>
          </p:cNvPr>
          <p:cNvSpPr>
            <a:spLocks noGrp="1"/>
          </p:cNvSpPr>
          <p:nvPr>
            <p:ph type="title"/>
          </p:nvPr>
        </p:nvSpPr>
        <p:spPr>
          <a:xfrm>
            <a:off x="838200" y="107391"/>
            <a:ext cx="10515600" cy="959409"/>
          </a:xfrm>
        </p:spPr>
        <p:txBody>
          <a:bodyPr/>
          <a:lstStyle/>
          <a:p>
            <a:r>
              <a:rPr lang="en-IN" b="1">
                <a:solidFill>
                  <a:schemeClr val="accent4">
                    <a:lumMod val="50000"/>
                  </a:schemeClr>
                </a:solidFill>
              </a:rPr>
              <a:t>Barrel Shifter</a:t>
            </a:r>
          </a:p>
        </p:txBody>
      </p:sp>
      <p:pic>
        <p:nvPicPr>
          <p:cNvPr id="5" name="Picture 4">
            <a:extLst>
              <a:ext uri="{FF2B5EF4-FFF2-40B4-BE49-F238E27FC236}">
                <a16:creationId xmlns:a16="http://schemas.microsoft.com/office/drawing/2014/main" id="{E529FBDB-8BB8-D61E-D3E2-A3338CAD32F4}"/>
              </a:ext>
            </a:extLst>
          </p:cNvPr>
          <p:cNvPicPr>
            <a:picLocks noChangeAspect="1"/>
          </p:cNvPicPr>
          <p:nvPr/>
        </p:nvPicPr>
        <p:blipFill>
          <a:blip r:embed="rId2"/>
          <a:stretch>
            <a:fillRect/>
          </a:stretch>
        </p:blipFill>
        <p:spPr>
          <a:xfrm>
            <a:off x="7938708" y="2653253"/>
            <a:ext cx="3750372" cy="3988491"/>
          </a:xfrm>
          <a:prstGeom prst="rect">
            <a:avLst/>
          </a:prstGeom>
        </p:spPr>
      </p:pic>
      <p:sp>
        <p:nvSpPr>
          <p:cNvPr id="7" name="TextBox 6">
            <a:extLst>
              <a:ext uri="{FF2B5EF4-FFF2-40B4-BE49-F238E27FC236}">
                <a16:creationId xmlns:a16="http://schemas.microsoft.com/office/drawing/2014/main" id="{D7008A1B-AE4C-2337-748A-A268E0988D62}"/>
              </a:ext>
            </a:extLst>
          </p:cNvPr>
          <p:cNvSpPr txBox="1"/>
          <p:nvPr/>
        </p:nvSpPr>
        <p:spPr>
          <a:xfrm>
            <a:off x="838200" y="900213"/>
            <a:ext cx="6096000" cy="2677656"/>
          </a:xfrm>
          <a:prstGeom prst="rect">
            <a:avLst/>
          </a:prstGeom>
          <a:noFill/>
        </p:spPr>
        <p:txBody>
          <a:bodyPr wrap="square">
            <a:spAutoFit/>
          </a:bodyPr>
          <a:lstStyle/>
          <a:p>
            <a:pPr marL="285750" indent="-285750" algn="just">
              <a:buFont typeface="Arial" panose="020B0604020202020204" pitchFamily="34" charset="0"/>
              <a:buChar char="•"/>
            </a:pPr>
            <a:r>
              <a:rPr lang="en-US" sz="2800"/>
              <a:t>They are used for move, arithmetic, logical, comparison and multiply instructions. </a:t>
            </a:r>
          </a:p>
          <a:p>
            <a:pPr marL="285750" indent="-285750" algn="just">
              <a:buFont typeface="Arial" panose="020B0604020202020204" pitchFamily="34" charset="0"/>
              <a:buChar char="•"/>
            </a:pPr>
            <a:r>
              <a:rPr lang="en-US" sz="2800"/>
              <a:t>Most data processing instructions can process one of their operands using the barrel shifter.</a:t>
            </a:r>
            <a:endParaRPr lang="en-IN" sz="2800"/>
          </a:p>
        </p:txBody>
      </p:sp>
      <p:pic>
        <p:nvPicPr>
          <p:cNvPr id="9" name="Picture 8">
            <a:extLst>
              <a:ext uri="{FF2B5EF4-FFF2-40B4-BE49-F238E27FC236}">
                <a16:creationId xmlns:a16="http://schemas.microsoft.com/office/drawing/2014/main" id="{CB5B20D2-C3AF-FB7A-260F-E1E4309AD84A}"/>
              </a:ext>
            </a:extLst>
          </p:cNvPr>
          <p:cNvPicPr>
            <a:picLocks noChangeAspect="1"/>
          </p:cNvPicPr>
          <p:nvPr/>
        </p:nvPicPr>
        <p:blipFill>
          <a:blip r:embed="rId3"/>
          <a:stretch>
            <a:fillRect/>
          </a:stretch>
        </p:blipFill>
        <p:spPr>
          <a:xfrm>
            <a:off x="1202598" y="3577869"/>
            <a:ext cx="4543265" cy="3063875"/>
          </a:xfrm>
          <a:prstGeom prst="rect">
            <a:avLst/>
          </a:prstGeom>
          <a:solidFill>
            <a:srgbClr val="0070C0"/>
          </a:solidFill>
          <a:ln>
            <a:solidFill>
              <a:schemeClr val="tx1"/>
            </a:solidFill>
          </a:ln>
        </p:spPr>
      </p:pic>
      <p:sp>
        <p:nvSpPr>
          <p:cNvPr id="11" name="TextBox 10">
            <a:extLst>
              <a:ext uri="{FF2B5EF4-FFF2-40B4-BE49-F238E27FC236}">
                <a16:creationId xmlns:a16="http://schemas.microsoft.com/office/drawing/2014/main" id="{91C8BD34-4030-CCE0-F68C-29991F90484C}"/>
              </a:ext>
            </a:extLst>
          </p:cNvPr>
          <p:cNvSpPr txBox="1"/>
          <p:nvPr/>
        </p:nvSpPr>
        <p:spPr>
          <a:xfrm>
            <a:off x="7334188" y="1066800"/>
            <a:ext cx="4664772" cy="1384995"/>
          </a:xfrm>
          <a:prstGeom prst="rect">
            <a:avLst/>
          </a:prstGeom>
          <a:solidFill>
            <a:schemeClr val="accent4">
              <a:lumMod val="40000"/>
              <a:lumOff val="60000"/>
            </a:schemeClr>
          </a:solidFill>
        </p:spPr>
        <p:txBody>
          <a:bodyPr wrap="square">
            <a:spAutoFit/>
          </a:bodyPr>
          <a:lstStyle/>
          <a:p>
            <a:r>
              <a:rPr lang="en-US" sz="2800"/>
              <a:t>There are two kinds of shifts: </a:t>
            </a:r>
          </a:p>
          <a:p>
            <a:pPr marL="285750" indent="-285750">
              <a:buFont typeface="Arial" panose="020B0604020202020204" pitchFamily="34" charset="0"/>
              <a:buChar char="•"/>
            </a:pPr>
            <a:r>
              <a:rPr lang="en-US" sz="2800"/>
              <a:t>Logical and </a:t>
            </a:r>
          </a:p>
          <a:p>
            <a:pPr marL="285750" indent="-285750">
              <a:buFont typeface="Arial" panose="020B0604020202020204" pitchFamily="34" charset="0"/>
              <a:buChar char="•"/>
            </a:pPr>
            <a:r>
              <a:rPr lang="en-US" sz="2800"/>
              <a:t>Arithmetic.</a:t>
            </a:r>
            <a:endParaRPr lang="en-IN" sz="2800"/>
          </a:p>
        </p:txBody>
      </p:sp>
    </p:spTree>
    <p:extLst>
      <p:ext uri="{BB962C8B-B14F-4D97-AF65-F5344CB8AC3E}">
        <p14:creationId xmlns:p14="http://schemas.microsoft.com/office/powerpoint/2010/main" val="139222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0266B2-7939-E65B-875B-AAABEF107B10}"/>
              </a:ext>
            </a:extLst>
          </p:cNvPr>
          <p:cNvPicPr>
            <a:picLocks noChangeAspect="1"/>
          </p:cNvPicPr>
          <p:nvPr/>
        </p:nvPicPr>
        <p:blipFill>
          <a:blip r:embed="rId2"/>
          <a:stretch>
            <a:fillRect/>
          </a:stretch>
        </p:blipFill>
        <p:spPr>
          <a:xfrm>
            <a:off x="429819" y="355600"/>
            <a:ext cx="6858192" cy="2903252"/>
          </a:xfrm>
          <a:prstGeom prst="rect">
            <a:avLst/>
          </a:prstGeom>
        </p:spPr>
      </p:pic>
      <p:pic>
        <p:nvPicPr>
          <p:cNvPr id="7" name="Picture 6">
            <a:extLst>
              <a:ext uri="{FF2B5EF4-FFF2-40B4-BE49-F238E27FC236}">
                <a16:creationId xmlns:a16="http://schemas.microsoft.com/office/drawing/2014/main" id="{49B988CE-E8DB-8798-46D8-ABEE4619FDA2}"/>
              </a:ext>
            </a:extLst>
          </p:cNvPr>
          <p:cNvPicPr>
            <a:picLocks noChangeAspect="1"/>
          </p:cNvPicPr>
          <p:nvPr/>
        </p:nvPicPr>
        <p:blipFill>
          <a:blip r:embed="rId3"/>
          <a:stretch>
            <a:fillRect/>
          </a:stretch>
        </p:blipFill>
        <p:spPr>
          <a:xfrm>
            <a:off x="5344160" y="3339364"/>
            <a:ext cx="6479935" cy="2903251"/>
          </a:xfrm>
          <a:prstGeom prst="rect">
            <a:avLst/>
          </a:prstGeom>
        </p:spPr>
      </p:pic>
    </p:spTree>
    <p:extLst>
      <p:ext uri="{BB962C8B-B14F-4D97-AF65-F5344CB8AC3E}">
        <p14:creationId xmlns:p14="http://schemas.microsoft.com/office/powerpoint/2010/main" val="312345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B91A32-1ADB-EEB5-1591-8B16838295D6}"/>
              </a:ext>
            </a:extLst>
          </p:cNvPr>
          <p:cNvPicPr>
            <a:picLocks noChangeAspect="1"/>
          </p:cNvPicPr>
          <p:nvPr/>
        </p:nvPicPr>
        <p:blipFill>
          <a:blip r:embed="rId2"/>
          <a:stretch>
            <a:fillRect/>
          </a:stretch>
        </p:blipFill>
        <p:spPr>
          <a:xfrm>
            <a:off x="650240" y="706582"/>
            <a:ext cx="11318240" cy="1548938"/>
          </a:xfrm>
          <a:prstGeom prst="rect">
            <a:avLst/>
          </a:prstGeom>
        </p:spPr>
      </p:pic>
      <p:pic>
        <p:nvPicPr>
          <p:cNvPr id="7" name="Picture 6">
            <a:extLst>
              <a:ext uri="{FF2B5EF4-FFF2-40B4-BE49-F238E27FC236}">
                <a16:creationId xmlns:a16="http://schemas.microsoft.com/office/drawing/2014/main" id="{6666DDAC-596F-5667-657E-FCA7454565CE}"/>
              </a:ext>
            </a:extLst>
          </p:cNvPr>
          <p:cNvPicPr>
            <a:picLocks noChangeAspect="1"/>
          </p:cNvPicPr>
          <p:nvPr/>
        </p:nvPicPr>
        <p:blipFill>
          <a:blip r:embed="rId3"/>
          <a:stretch>
            <a:fillRect/>
          </a:stretch>
        </p:blipFill>
        <p:spPr>
          <a:xfrm>
            <a:off x="487680" y="2448561"/>
            <a:ext cx="10753301" cy="3576320"/>
          </a:xfrm>
          <a:prstGeom prst="rect">
            <a:avLst/>
          </a:prstGeom>
        </p:spPr>
      </p:pic>
    </p:spTree>
    <p:extLst>
      <p:ext uri="{BB962C8B-B14F-4D97-AF65-F5344CB8AC3E}">
        <p14:creationId xmlns:p14="http://schemas.microsoft.com/office/powerpoint/2010/main" val="114398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FAF8-4FA1-D65A-EDD9-26C0A31DCED6}"/>
              </a:ext>
            </a:extLst>
          </p:cNvPr>
          <p:cNvSpPr>
            <a:spLocks noGrp="1"/>
          </p:cNvSpPr>
          <p:nvPr>
            <p:ph type="title"/>
          </p:nvPr>
        </p:nvSpPr>
        <p:spPr>
          <a:xfrm>
            <a:off x="838200" y="112689"/>
            <a:ext cx="10515600" cy="895294"/>
          </a:xfrm>
        </p:spPr>
        <p:txBody>
          <a:bodyPr/>
          <a:lstStyle/>
          <a:p>
            <a:r>
              <a:rPr lang="en-IN" b="1">
                <a:solidFill>
                  <a:schemeClr val="accent4">
                    <a:lumMod val="50000"/>
                  </a:schemeClr>
                </a:solidFill>
              </a:rPr>
              <a:t>Logical Shift Right (LSR)</a:t>
            </a:r>
          </a:p>
        </p:txBody>
      </p:sp>
      <p:pic>
        <p:nvPicPr>
          <p:cNvPr id="5" name="Picture 4">
            <a:extLst>
              <a:ext uri="{FF2B5EF4-FFF2-40B4-BE49-F238E27FC236}">
                <a16:creationId xmlns:a16="http://schemas.microsoft.com/office/drawing/2014/main" id="{45751AF6-FEFF-C499-11CC-B684D3B5236E}"/>
              </a:ext>
            </a:extLst>
          </p:cNvPr>
          <p:cNvPicPr>
            <a:picLocks noChangeAspect="1"/>
          </p:cNvPicPr>
          <p:nvPr/>
        </p:nvPicPr>
        <p:blipFill>
          <a:blip r:embed="rId2"/>
          <a:stretch>
            <a:fillRect/>
          </a:stretch>
        </p:blipFill>
        <p:spPr>
          <a:xfrm>
            <a:off x="7553961" y="1063540"/>
            <a:ext cx="4069080" cy="879249"/>
          </a:xfrm>
          <a:prstGeom prst="rect">
            <a:avLst/>
          </a:prstGeom>
        </p:spPr>
      </p:pic>
      <p:pic>
        <p:nvPicPr>
          <p:cNvPr id="7" name="Picture 6">
            <a:extLst>
              <a:ext uri="{FF2B5EF4-FFF2-40B4-BE49-F238E27FC236}">
                <a16:creationId xmlns:a16="http://schemas.microsoft.com/office/drawing/2014/main" id="{9D4D01BC-D43D-D980-DA59-7421FF8FF2DC}"/>
              </a:ext>
            </a:extLst>
          </p:cNvPr>
          <p:cNvPicPr>
            <a:picLocks noChangeAspect="1"/>
          </p:cNvPicPr>
          <p:nvPr/>
        </p:nvPicPr>
        <p:blipFill>
          <a:blip r:embed="rId3"/>
          <a:stretch>
            <a:fillRect/>
          </a:stretch>
        </p:blipFill>
        <p:spPr>
          <a:xfrm>
            <a:off x="728894" y="1209505"/>
            <a:ext cx="5812941" cy="733284"/>
          </a:xfrm>
          <a:prstGeom prst="rect">
            <a:avLst/>
          </a:prstGeom>
          <a:ln>
            <a:solidFill>
              <a:srgbClr val="0000FF"/>
            </a:solidFill>
          </a:ln>
        </p:spPr>
      </p:pic>
      <p:sp>
        <p:nvSpPr>
          <p:cNvPr id="9" name="TextBox 8">
            <a:extLst>
              <a:ext uri="{FF2B5EF4-FFF2-40B4-BE49-F238E27FC236}">
                <a16:creationId xmlns:a16="http://schemas.microsoft.com/office/drawing/2014/main" id="{E2C8FEFE-F865-12C3-8B22-565E182DBB75}"/>
              </a:ext>
            </a:extLst>
          </p:cNvPr>
          <p:cNvSpPr txBox="1"/>
          <p:nvPr/>
        </p:nvSpPr>
        <p:spPr>
          <a:xfrm>
            <a:off x="597524" y="2103734"/>
            <a:ext cx="6075680" cy="1295868"/>
          </a:xfrm>
          <a:prstGeom prst="rect">
            <a:avLst/>
          </a:prstGeom>
          <a:solidFill>
            <a:schemeClr val="accent5">
              <a:lumMod val="20000"/>
              <a:lumOff val="80000"/>
            </a:schemeClr>
          </a:solidFill>
        </p:spPr>
        <p:txBody>
          <a:bodyPr wrap="square">
            <a:spAutoFit/>
          </a:bodyPr>
          <a:lstStyle/>
          <a:p>
            <a:pPr>
              <a:lnSpc>
                <a:spcPct val="150000"/>
              </a:lnSpc>
            </a:pPr>
            <a:r>
              <a:rPr lang="en-US" b="1"/>
              <a:t>The operand is shifted right bit by bit, and for every shift the </a:t>
            </a:r>
          </a:p>
          <a:p>
            <a:pPr>
              <a:lnSpc>
                <a:spcPct val="150000"/>
              </a:lnSpc>
            </a:pPr>
            <a:r>
              <a:rPr lang="en-US" b="1"/>
              <a:t>LSB (least significant bit) will go to the carry flag (C) and </a:t>
            </a:r>
          </a:p>
          <a:p>
            <a:pPr>
              <a:lnSpc>
                <a:spcPct val="150000"/>
              </a:lnSpc>
            </a:pPr>
            <a:r>
              <a:rPr lang="en-US" b="1"/>
              <a:t>MSB (most significant bit) is filled with 0. </a:t>
            </a:r>
            <a:endParaRPr lang="en-IN" b="1"/>
          </a:p>
        </p:txBody>
      </p:sp>
      <p:sp>
        <p:nvSpPr>
          <p:cNvPr id="11" name="TextBox 10">
            <a:extLst>
              <a:ext uri="{FF2B5EF4-FFF2-40B4-BE49-F238E27FC236}">
                <a16:creationId xmlns:a16="http://schemas.microsoft.com/office/drawing/2014/main" id="{206A426F-BB31-2746-6CFD-CCA46ECDF785}"/>
              </a:ext>
            </a:extLst>
          </p:cNvPr>
          <p:cNvSpPr txBox="1"/>
          <p:nvPr/>
        </p:nvSpPr>
        <p:spPr>
          <a:xfrm>
            <a:off x="6886564" y="2151503"/>
            <a:ext cx="5092076" cy="1569660"/>
          </a:xfrm>
          <a:prstGeom prst="rect">
            <a:avLst/>
          </a:prstGeom>
          <a:solidFill>
            <a:schemeClr val="accent1">
              <a:lumMod val="60000"/>
              <a:lumOff val="40000"/>
            </a:schemeClr>
          </a:solidFill>
        </p:spPr>
        <p:txBody>
          <a:bodyPr wrap="square">
            <a:spAutoFit/>
          </a:bodyPr>
          <a:lstStyle/>
          <a:p>
            <a:pPr algn="just"/>
            <a:r>
              <a:rPr lang="en-US" sz="2400" b="1">
                <a:solidFill>
                  <a:schemeClr val="accent1">
                    <a:lumMod val="20000"/>
                    <a:lumOff val="80000"/>
                  </a:schemeClr>
                </a:solidFill>
              </a:rPr>
              <a:t>Use an </a:t>
            </a:r>
            <a:r>
              <a:rPr lang="en-US" sz="2400" b="1">
                <a:solidFill>
                  <a:srgbClr val="C00000"/>
                </a:solidFill>
              </a:rPr>
              <a:t>immediate operand </a:t>
            </a:r>
            <a:r>
              <a:rPr lang="en-US" sz="2400" b="1">
                <a:solidFill>
                  <a:schemeClr val="accent1">
                    <a:lumMod val="20000"/>
                    <a:lumOff val="80000"/>
                  </a:schemeClr>
                </a:solidFill>
              </a:rPr>
              <a:t>or a </a:t>
            </a:r>
          </a:p>
          <a:p>
            <a:pPr algn="just"/>
            <a:endParaRPr lang="en-US" sz="2400" b="1">
              <a:solidFill>
                <a:schemeClr val="accent1">
                  <a:lumMod val="20000"/>
                  <a:lumOff val="80000"/>
                </a:schemeClr>
              </a:solidFill>
            </a:endParaRPr>
          </a:p>
          <a:p>
            <a:pPr algn="just"/>
            <a:r>
              <a:rPr lang="en-US" sz="2400" b="1">
                <a:solidFill>
                  <a:srgbClr val="C00000"/>
                </a:solidFill>
              </a:rPr>
              <a:t>register</a:t>
            </a:r>
            <a:r>
              <a:rPr lang="en-US" sz="2400" b="1">
                <a:solidFill>
                  <a:schemeClr val="accent1">
                    <a:lumMod val="20000"/>
                    <a:lumOff val="80000"/>
                  </a:schemeClr>
                </a:solidFill>
              </a:rPr>
              <a:t> to hold the number of times it is to be shifted. </a:t>
            </a:r>
            <a:endParaRPr lang="en-IN" sz="2400" b="1">
              <a:solidFill>
                <a:schemeClr val="accent1">
                  <a:lumMod val="20000"/>
                  <a:lumOff val="80000"/>
                </a:schemeClr>
              </a:solidFill>
            </a:endParaRPr>
          </a:p>
        </p:txBody>
      </p:sp>
      <p:pic>
        <p:nvPicPr>
          <p:cNvPr id="13" name="Picture 12">
            <a:extLst>
              <a:ext uri="{FF2B5EF4-FFF2-40B4-BE49-F238E27FC236}">
                <a16:creationId xmlns:a16="http://schemas.microsoft.com/office/drawing/2014/main" id="{064F44F0-CEB6-09F8-59D4-654424606674}"/>
              </a:ext>
            </a:extLst>
          </p:cNvPr>
          <p:cNvPicPr>
            <a:picLocks noChangeAspect="1"/>
          </p:cNvPicPr>
          <p:nvPr/>
        </p:nvPicPr>
        <p:blipFill>
          <a:blip r:embed="rId4"/>
          <a:stretch>
            <a:fillRect/>
          </a:stretch>
        </p:blipFill>
        <p:spPr>
          <a:xfrm>
            <a:off x="135160" y="3678672"/>
            <a:ext cx="5301741" cy="1502928"/>
          </a:xfrm>
          <a:prstGeom prst="rect">
            <a:avLst/>
          </a:prstGeom>
          <a:ln>
            <a:solidFill>
              <a:schemeClr val="accent2">
                <a:lumMod val="75000"/>
              </a:schemeClr>
            </a:solidFill>
          </a:ln>
        </p:spPr>
      </p:pic>
      <p:pic>
        <p:nvPicPr>
          <p:cNvPr id="23" name="Picture 22">
            <a:extLst>
              <a:ext uri="{FF2B5EF4-FFF2-40B4-BE49-F238E27FC236}">
                <a16:creationId xmlns:a16="http://schemas.microsoft.com/office/drawing/2014/main" id="{FE00389E-2CC0-D8C2-BB26-5683A9BA0D29}"/>
              </a:ext>
            </a:extLst>
          </p:cNvPr>
          <p:cNvPicPr>
            <a:picLocks noChangeAspect="1"/>
          </p:cNvPicPr>
          <p:nvPr/>
        </p:nvPicPr>
        <p:blipFill>
          <a:blip r:embed="rId5"/>
          <a:stretch>
            <a:fillRect/>
          </a:stretch>
        </p:blipFill>
        <p:spPr>
          <a:xfrm>
            <a:off x="5509156" y="3874750"/>
            <a:ext cx="6469484" cy="1225586"/>
          </a:xfrm>
          <a:prstGeom prst="rect">
            <a:avLst/>
          </a:prstGeom>
        </p:spPr>
      </p:pic>
      <p:pic>
        <p:nvPicPr>
          <p:cNvPr id="25" name="Picture 24">
            <a:extLst>
              <a:ext uri="{FF2B5EF4-FFF2-40B4-BE49-F238E27FC236}">
                <a16:creationId xmlns:a16="http://schemas.microsoft.com/office/drawing/2014/main" id="{A83111C2-A275-8B40-4D3C-A3820921518C}"/>
              </a:ext>
            </a:extLst>
          </p:cNvPr>
          <p:cNvPicPr>
            <a:picLocks noChangeAspect="1"/>
          </p:cNvPicPr>
          <p:nvPr/>
        </p:nvPicPr>
        <p:blipFill rotWithShape="1">
          <a:blip r:embed="rId6"/>
          <a:srcRect r="1084" b="2057"/>
          <a:stretch/>
        </p:blipFill>
        <p:spPr>
          <a:xfrm>
            <a:off x="5730240" y="5181600"/>
            <a:ext cx="6248400" cy="300146"/>
          </a:xfrm>
          <a:prstGeom prst="rect">
            <a:avLst/>
          </a:prstGeom>
          <a:ln>
            <a:solidFill>
              <a:srgbClr val="0000FF"/>
            </a:solidFill>
          </a:ln>
        </p:spPr>
      </p:pic>
      <p:cxnSp>
        <p:nvCxnSpPr>
          <p:cNvPr id="27" name="Straight Arrow Connector 26">
            <a:extLst>
              <a:ext uri="{FF2B5EF4-FFF2-40B4-BE49-F238E27FC236}">
                <a16:creationId xmlns:a16="http://schemas.microsoft.com/office/drawing/2014/main" id="{4F7BC0D8-B08F-BCB1-94B2-70277C405271}"/>
              </a:ext>
            </a:extLst>
          </p:cNvPr>
          <p:cNvCxnSpPr>
            <a:cxnSpLocks/>
          </p:cNvCxnSpPr>
          <p:nvPr/>
        </p:nvCxnSpPr>
        <p:spPr>
          <a:xfrm flipV="1">
            <a:off x="2690147" y="2502970"/>
            <a:ext cx="5143213" cy="2016440"/>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FB63B340-F21F-FDB7-902D-75B8DB19C527}"/>
              </a:ext>
            </a:extLst>
          </p:cNvPr>
          <p:cNvPicPr>
            <a:picLocks noChangeAspect="1"/>
          </p:cNvPicPr>
          <p:nvPr/>
        </p:nvPicPr>
        <p:blipFill>
          <a:blip r:embed="rId7"/>
          <a:stretch>
            <a:fillRect/>
          </a:stretch>
        </p:blipFill>
        <p:spPr>
          <a:xfrm>
            <a:off x="412707" y="5245270"/>
            <a:ext cx="3123037" cy="1500041"/>
          </a:xfrm>
          <a:prstGeom prst="rect">
            <a:avLst/>
          </a:prstGeom>
          <a:ln w="28575">
            <a:solidFill>
              <a:srgbClr val="FF0000"/>
            </a:solidFill>
          </a:ln>
        </p:spPr>
      </p:pic>
      <p:cxnSp>
        <p:nvCxnSpPr>
          <p:cNvPr id="31" name="Straight Arrow Connector 30">
            <a:extLst>
              <a:ext uri="{FF2B5EF4-FFF2-40B4-BE49-F238E27FC236}">
                <a16:creationId xmlns:a16="http://schemas.microsoft.com/office/drawing/2014/main" id="{3BF5CD7C-872A-760B-4D50-22224BB0F74F}"/>
              </a:ext>
            </a:extLst>
          </p:cNvPr>
          <p:cNvCxnSpPr>
            <a:cxnSpLocks/>
          </p:cNvCxnSpPr>
          <p:nvPr/>
        </p:nvCxnSpPr>
        <p:spPr>
          <a:xfrm flipV="1">
            <a:off x="3315124" y="3179328"/>
            <a:ext cx="3651419" cy="3180832"/>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BB210BE-8F88-3F0A-DBA8-30747A6511CE}"/>
              </a:ext>
            </a:extLst>
          </p:cNvPr>
          <p:cNvSpPr txBox="1"/>
          <p:nvPr/>
        </p:nvSpPr>
        <p:spPr>
          <a:xfrm>
            <a:off x="4351952" y="5726600"/>
            <a:ext cx="7626688" cy="646331"/>
          </a:xfrm>
          <a:prstGeom prst="rect">
            <a:avLst/>
          </a:prstGeom>
          <a:solidFill>
            <a:schemeClr val="accent1">
              <a:lumMod val="60000"/>
              <a:lumOff val="40000"/>
            </a:schemeClr>
          </a:solidFill>
        </p:spPr>
        <p:txBody>
          <a:bodyPr wrap="square">
            <a:spAutoFit/>
          </a:bodyPr>
          <a:lstStyle/>
          <a:p>
            <a:r>
              <a:rPr lang="en-US" b="1">
                <a:solidFill>
                  <a:srgbClr val="0000FF"/>
                </a:solidFill>
              </a:rPr>
              <a:t>LSR does affect the S and Z flags. </a:t>
            </a:r>
          </a:p>
          <a:p>
            <a:r>
              <a:rPr lang="en-US" b="1">
                <a:solidFill>
                  <a:srgbClr val="0000FF"/>
                </a:solidFill>
              </a:rPr>
              <a:t>If you want the flags to be set, use the MOVS instruction instead of MOV.</a:t>
            </a:r>
            <a:endParaRPr lang="en-IN" b="1">
              <a:solidFill>
                <a:srgbClr val="0000FF"/>
              </a:solidFill>
            </a:endParaRPr>
          </a:p>
        </p:txBody>
      </p:sp>
    </p:spTree>
    <p:extLst>
      <p:ext uri="{BB962C8B-B14F-4D97-AF65-F5344CB8AC3E}">
        <p14:creationId xmlns:p14="http://schemas.microsoft.com/office/powerpoint/2010/main" val="251153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4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0433-C9CD-32CF-2D04-F23E4CC367D7}"/>
              </a:ext>
            </a:extLst>
          </p:cNvPr>
          <p:cNvSpPr>
            <a:spLocks noGrp="1"/>
          </p:cNvSpPr>
          <p:nvPr>
            <p:ph type="title"/>
          </p:nvPr>
        </p:nvSpPr>
        <p:spPr/>
        <p:txBody>
          <a:bodyPr/>
          <a:lstStyle/>
          <a:p>
            <a:r>
              <a:rPr lang="en-IN" b="1">
                <a:solidFill>
                  <a:srgbClr val="0070C0"/>
                </a:solidFill>
              </a:rPr>
              <a:t>Assignment</a:t>
            </a:r>
          </a:p>
        </p:txBody>
      </p:sp>
      <p:pic>
        <p:nvPicPr>
          <p:cNvPr id="5" name="Picture 4">
            <a:extLst>
              <a:ext uri="{FF2B5EF4-FFF2-40B4-BE49-F238E27FC236}">
                <a16:creationId xmlns:a16="http://schemas.microsoft.com/office/drawing/2014/main" id="{173C3DCF-526D-9CF4-DE80-449BC8E505B3}"/>
              </a:ext>
            </a:extLst>
          </p:cNvPr>
          <p:cNvPicPr>
            <a:picLocks noChangeAspect="1"/>
          </p:cNvPicPr>
          <p:nvPr/>
        </p:nvPicPr>
        <p:blipFill>
          <a:blip r:embed="rId2"/>
          <a:stretch>
            <a:fillRect/>
          </a:stretch>
        </p:blipFill>
        <p:spPr>
          <a:xfrm>
            <a:off x="838200" y="1615440"/>
            <a:ext cx="6390726" cy="2748012"/>
          </a:xfrm>
          <a:prstGeom prst="rect">
            <a:avLst/>
          </a:prstGeom>
        </p:spPr>
      </p:pic>
      <p:pic>
        <p:nvPicPr>
          <p:cNvPr id="7" name="Picture 6">
            <a:extLst>
              <a:ext uri="{FF2B5EF4-FFF2-40B4-BE49-F238E27FC236}">
                <a16:creationId xmlns:a16="http://schemas.microsoft.com/office/drawing/2014/main" id="{FF1AF581-40C0-B131-346D-F619CED7864D}"/>
              </a:ext>
            </a:extLst>
          </p:cNvPr>
          <p:cNvPicPr>
            <a:picLocks noChangeAspect="1"/>
          </p:cNvPicPr>
          <p:nvPr/>
        </p:nvPicPr>
        <p:blipFill>
          <a:blip r:embed="rId3"/>
          <a:stretch>
            <a:fillRect/>
          </a:stretch>
        </p:blipFill>
        <p:spPr>
          <a:xfrm>
            <a:off x="838200" y="4851728"/>
            <a:ext cx="6390726" cy="1037736"/>
          </a:xfrm>
          <a:prstGeom prst="rect">
            <a:avLst/>
          </a:prstGeom>
        </p:spPr>
      </p:pic>
      <p:sp>
        <p:nvSpPr>
          <p:cNvPr id="9" name="TextBox 8">
            <a:extLst>
              <a:ext uri="{FF2B5EF4-FFF2-40B4-BE49-F238E27FC236}">
                <a16:creationId xmlns:a16="http://schemas.microsoft.com/office/drawing/2014/main" id="{E8476028-E18A-CC4C-D4C2-A501760A3084}"/>
              </a:ext>
            </a:extLst>
          </p:cNvPr>
          <p:cNvSpPr txBox="1"/>
          <p:nvPr/>
        </p:nvSpPr>
        <p:spPr>
          <a:xfrm>
            <a:off x="5994400" y="2391264"/>
            <a:ext cx="6096000" cy="369332"/>
          </a:xfrm>
          <a:prstGeom prst="rect">
            <a:avLst/>
          </a:prstGeom>
          <a:noFill/>
        </p:spPr>
        <p:txBody>
          <a:bodyPr wrap="square">
            <a:spAutoFit/>
          </a:bodyPr>
          <a:lstStyle/>
          <a:p>
            <a:r>
              <a:rPr lang="en-US" b="1"/>
              <a:t>After four shifts, the R3 will contain 0x77.</a:t>
            </a:r>
            <a:endParaRPr lang="en-IN" b="1"/>
          </a:p>
        </p:txBody>
      </p:sp>
      <p:sp>
        <p:nvSpPr>
          <p:cNvPr id="11" name="TextBox 10">
            <a:extLst>
              <a:ext uri="{FF2B5EF4-FFF2-40B4-BE49-F238E27FC236}">
                <a16:creationId xmlns:a16="http://schemas.microsoft.com/office/drawing/2014/main" id="{418AB052-AEC7-DD5F-967E-575EF624BA08}"/>
              </a:ext>
            </a:extLst>
          </p:cNvPr>
          <p:cNvSpPr txBox="1"/>
          <p:nvPr/>
        </p:nvSpPr>
        <p:spPr>
          <a:xfrm>
            <a:off x="5994400" y="5057894"/>
            <a:ext cx="6096000" cy="369332"/>
          </a:xfrm>
          <a:prstGeom prst="rect">
            <a:avLst/>
          </a:prstGeom>
          <a:noFill/>
        </p:spPr>
        <p:txBody>
          <a:bodyPr wrap="square">
            <a:spAutoFit/>
          </a:bodyPr>
          <a:lstStyle/>
          <a:p>
            <a:r>
              <a:rPr lang="en-US" b="1"/>
              <a:t>After the three shifts, the R1 will contain 0x11.</a:t>
            </a:r>
            <a:endParaRPr lang="en-IN" b="1"/>
          </a:p>
        </p:txBody>
      </p:sp>
    </p:spTree>
    <p:extLst>
      <p:ext uri="{BB962C8B-B14F-4D97-AF65-F5344CB8AC3E}">
        <p14:creationId xmlns:p14="http://schemas.microsoft.com/office/powerpoint/2010/main" val="934566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0246-E8E3-2D46-6E7C-33B92D8466D8}"/>
              </a:ext>
            </a:extLst>
          </p:cNvPr>
          <p:cNvSpPr>
            <a:spLocks noGrp="1"/>
          </p:cNvSpPr>
          <p:nvPr>
            <p:ph type="title"/>
          </p:nvPr>
        </p:nvSpPr>
        <p:spPr>
          <a:xfrm>
            <a:off x="838200" y="141605"/>
            <a:ext cx="10515600" cy="833755"/>
          </a:xfrm>
        </p:spPr>
        <p:txBody>
          <a:bodyPr/>
          <a:lstStyle/>
          <a:p>
            <a:r>
              <a:rPr lang="en-IN" b="1">
                <a:solidFill>
                  <a:schemeClr val="accent4">
                    <a:lumMod val="50000"/>
                  </a:schemeClr>
                </a:solidFill>
              </a:rPr>
              <a:t>Logical Shift Left (LSL)</a:t>
            </a:r>
            <a:endParaRPr lang="en-IN"/>
          </a:p>
        </p:txBody>
      </p:sp>
      <p:pic>
        <p:nvPicPr>
          <p:cNvPr id="5" name="Picture 4">
            <a:extLst>
              <a:ext uri="{FF2B5EF4-FFF2-40B4-BE49-F238E27FC236}">
                <a16:creationId xmlns:a16="http://schemas.microsoft.com/office/drawing/2014/main" id="{2BAAB8D2-8CEB-8AE9-8914-792C3501FF3C}"/>
              </a:ext>
            </a:extLst>
          </p:cNvPr>
          <p:cNvPicPr>
            <a:picLocks noChangeAspect="1"/>
          </p:cNvPicPr>
          <p:nvPr/>
        </p:nvPicPr>
        <p:blipFill>
          <a:blip r:embed="rId2"/>
          <a:stretch>
            <a:fillRect/>
          </a:stretch>
        </p:blipFill>
        <p:spPr>
          <a:xfrm>
            <a:off x="838200" y="1188085"/>
            <a:ext cx="4932680" cy="645814"/>
          </a:xfrm>
          <a:prstGeom prst="rect">
            <a:avLst/>
          </a:prstGeom>
          <a:ln>
            <a:solidFill>
              <a:srgbClr val="0000FF"/>
            </a:solidFill>
          </a:ln>
        </p:spPr>
      </p:pic>
      <p:pic>
        <p:nvPicPr>
          <p:cNvPr id="7" name="Picture 6">
            <a:extLst>
              <a:ext uri="{FF2B5EF4-FFF2-40B4-BE49-F238E27FC236}">
                <a16:creationId xmlns:a16="http://schemas.microsoft.com/office/drawing/2014/main" id="{1A6CC104-2D20-50E2-1727-235B79CC8CAC}"/>
              </a:ext>
            </a:extLst>
          </p:cNvPr>
          <p:cNvPicPr>
            <a:picLocks noChangeAspect="1"/>
          </p:cNvPicPr>
          <p:nvPr/>
        </p:nvPicPr>
        <p:blipFill>
          <a:blip r:embed="rId3"/>
          <a:stretch>
            <a:fillRect/>
          </a:stretch>
        </p:blipFill>
        <p:spPr>
          <a:xfrm>
            <a:off x="7089711" y="378770"/>
            <a:ext cx="3893250" cy="826444"/>
          </a:xfrm>
          <a:prstGeom prst="rect">
            <a:avLst/>
          </a:prstGeom>
        </p:spPr>
      </p:pic>
      <p:sp>
        <p:nvSpPr>
          <p:cNvPr id="9" name="TextBox 8">
            <a:extLst>
              <a:ext uri="{FF2B5EF4-FFF2-40B4-BE49-F238E27FC236}">
                <a16:creationId xmlns:a16="http://schemas.microsoft.com/office/drawing/2014/main" id="{DABC6C44-6E4F-5A81-FDC0-11BC25898284}"/>
              </a:ext>
            </a:extLst>
          </p:cNvPr>
          <p:cNvSpPr txBox="1"/>
          <p:nvPr/>
        </p:nvSpPr>
        <p:spPr>
          <a:xfrm>
            <a:off x="146336" y="2046624"/>
            <a:ext cx="6096000" cy="830997"/>
          </a:xfrm>
          <a:prstGeom prst="rect">
            <a:avLst/>
          </a:prstGeom>
          <a:solidFill>
            <a:schemeClr val="accent6">
              <a:lumMod val="20000"/>
              <a:lumOff val="80000"/>
            </a:schemeClr>
          </a:solidFill>
          <a:ln>
            <a:solidFill>
              <a:srgbClr val="0000FF"/>
            </a:solidFill>
          </a:ln>
        </p:spPr>
        <p:txBody>
          <a:bodyPr wrap="square">
            <a:spAutoFit/>
          </a:bodyPr>
          <a:lstStyle/>
          <a:p>
            <a:pPr algn="ctr"/>
            <a:r>
              <a:rPr lang="en-US" sz="2400" b="1"/>
              <a:t>After every shift, the LSB is filled with 0 and the MSB goes to C.</a:t>
            </a:r>
            <a:endParaRPr lang="en-IN" sz="2400" b="1"/>
          </a:p>
        </p:txBody>
      </p:sp>
      <p:sp>
        <p:nvSpPr>
          <p:cNvPr id="11" name="TextBox 10">
            <a:extLst>
              <a:ext uri="{FF2B5EF4-FFF2-40B4-BE49-F238E27FC236}">
                <a16:creationId xmlns:a16="http://schemas.microsoft.com/office/drawing/2014/main" id="{91B3D5F0-94B3-6ED2-2685-CA4DCCFA3D7F}"/>
              </a:ext>
            </a:extLst>
          </p:cNvPr>
          <p:cNvSpPr txBox="1"/>
          <p:nvPr/>
        </p:nvSpPr>
        <p:spPr>
          <a:xfrm>
            <a:off x="6471920" y="1205214"/>
            <a:ext cx="5384800" cy="1815882"/>
          </a:xfrm>
          <a:prstGeom prst="rect">
            <a:avLst/>
          </a:prstGeom>
          <a:solidFill>
            <a:schemeClr val="accent6">
              <a:lumMod val="40000"/>
              <a:lumOff val="60000"/>
            </a:schemeClr>
          </a:solidFill>
        </p:spPr>
        <p:txBody>
          <a:bodyPr wrap="square">
            <a:spAutoFit/>
          </a:bodyPr>
          <a:lstStyle/>
          <a:p>
            <a:pPr algn="just"/>
            <a:r>
              <a:rPr lang="en-US" sz="2800" b="1"/>
              <a:t>Use an </a:t>
            </a:r>
            <a:r>
              <a:rPr lang="en-US" sz="2800" b="1">
                <a:solidFill>
                  <a:srgbClr val="0000FF"/>
                </a:solidFill>
              </a:rPr>
              <a:t>immediate operand </a:t>
            </a:r>
            <a:r>
              <a:rPr lang="en-US" sz="2800" b="1"/>
              <a:t>or a </a:t>
            </a:r>
          </a:p>
          <a:p>
            <a:pPr algn="just"/>
            <a:endParaRPr lang="en-US" sz="2800" b="1">
              <a:solidFill>
                <a:srgbClr val="0000FF"/>
              </a:solidFill>
            </a:endParaRPr>
          </a:p>
          <a:p>
            <a:pPr algn="just"/>
            <a:r>
              <a:rPr lang="en-US" sz="2800" b="1">
                <a:solidFill>
                  <a:srgbClr val="0000FF"/>
                </a:solidFill>
              </a:rPr>
              <a:t>register</a:t>
            </a:r>
            <a:r>
              <a:rPr lang="en-US" sz="2800" b="1"/>
              <a:t> to hold the number of times it is to be shifted left.</a:t>
            </a:r>
            <a:endParaRPr lang="en-IN" sz="2800" b="1"/>
          </a:p>
        </p:txBody>
      </p:sp>
      <p:pic>
        <p:nvPicPr>
          <p:cNvPr id="13" name="Picture 12">
            <a:extLst>
              <a:ext uri="{FF2B5EF4-FFF2-40B4-BE49-F238E27FC236}">
                <a16:creationId xmlns:a16="http://schemas.microsoft.com/office/drawing/2014/main" id="{B7318ACD-D7B5-0AF9-14AB-0EB978852E9A}"/>
              </a:ext>
            </a:extLst>
          </p:cNvPr>
          <p:cNvPicPr>
            <a:picLocks noChangeAspect="1"/>
          </p:cNvPicPr>
          <p:nvPr/>
        </p:nvPicPr>
        <p:blipFill>
          <a:blip r:embed="rId4"/>
          <a:stretch>
            <a:fillRect/>
          </a:stretch>
        </p:blipFill>
        <p:spPr>
          <a:xfrm>
            <a:off x="335280" y="3336968"/>
            <a:ext cx="4339476" cy="1123271"/>
          </a:xfrm>
          <a:prstGeom prst="rect">
            <a:avLst/>
          </a:prstGeom>
          <a:ln w="28575">
            <a:solidFill>
              <a:srgbClr val="FFC000"/>
            </a:solidFill>
          </a:ln>
        </p:spPr>
      </p:pic>
      <p:cxnSp>
        <p:nvCxnSpPr>
          <p:cNvPr id="15" name="Straight Arrow Connector 14">
            <a:extLst>
              <a:ext uri="{FF2B5EF4-FFF2-40B4-BE49-F238E27FC236}">
                <a16:creationId xmlns:a16="http://schemas.microsoft.com/office/drawing/2014/main" id="{9A89655E-35C4-B9C8-BFA4-75582A34361F}"/>
              </a:ext>
            </a:extLst>
          </p:cNvPr>
          <p:cNvCxnSpPr>
            <a:cxnSpLocks/>
          </p:cNvCxnSpPr>
          <p:nvPr/>
        </p:nvCxnSpPr>
        <p:spPr>
          <a:xfrm flipV="1">
            <a:off x="3007360" y="1605280"/>
            <a:ext cx="4673600" cy="26575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5D2C534-3981-E7EB-77A0-E753E6C715C4}"/>
              </a:ext>
            </a:extLst>
          </p:cNvPr>
          <p:cNvPicPr>
            <a:picLocks noChangeAspect="1"/>
          </p:cNvPicPr>
          <p:nvPr/>
        </p:nvPicPr>
        <p:blipFill>
          <a:blip r:embed="rId5"/>
          <a:stretch>
            <a:fillRect/>
          </a:stretch>
        </p:blipFill>
        <p:spPr>
          <a:xfrm>
            <a:off x="6242336" y="3037033"/>
            <a:ext cx="5858224" cy="3257531"/>
          </a:xfrm>
          <a:prstGeom prst="rect">
            <a:avLst/>
          </a:prstGeom>
          <a:ln w="28575">
            <a:solidFill>
              <a:schemeClr val="accent4">
                <a:lumMod val="60000"/>
                <a:lumOff val="40000"/>
              </a:schemeClr>
            </a:solidFill>
          </a:ln>
        </p:spPr>
      </p:pic>
      <p:sp>
        <p:nvSpPr>
          <p:cNvPr id="21" name="TextBox 20">
            <a:extLst>
              <a:ext uri="{FF2B5EF4-FFF2-40B4-BE49-F238E27FC236}">
                <a16:creationId xmlns:a16="http://schemas.microsoft.com/office/drawing/2014/main" id="{BD5A3E62-1D3D-4B42-60C2-BC19C4BB1992}"/>
              </a:ext>
            </a:extLst>
          </p:cNvPr>
          <p:cNvSpPr txBox="1"/>
          <p:nvPr/>
        </p:nvSpPr>
        <p:spPr>
          <a:xfrm>
            <a:off x="6043810" y="6416484"/>
            <a:ext cx="6096000" cy="369332"/>
          </a:xfrm>
          <a:prstGeom prst="rect">
            <a:avLst/>
          </a:prstGeom>
          <a:noFill/>
          <a:ln>
            <a:solidFill>
              <a:srgbClr val="0000FF"/>
            </a:solidFill>
          </a:ln>
        </p:spPr>
        <p:txBody>
          <a:bodyPr wrap="square">
            <a:spAutoFit/>
          </a:bodyPr>
          <a:lstStyle/>
          <a:p>
            <a:r>
              <a:rPr lang="en-US"/>
              <a:t>After eight shifts left, the R2 register has 0x00000600 and C = 1</a:t>
            </a:r>
            <a:endParaRPr lang="en-IN"/>
          </a:p>
        </p:txBody>
      </p:sp>
      <p:sp>
        <p:nvSpPr>
          <p:cNvPr id="26" name="Speech Bubble: Oval 25">
            <a:extLst>
              <a:ext uri="{FF2B5EF4-FFF2-40B4-BE49-F238E27FC236}">
                <a16:creationId xmlns:a16="http://schemas.microsoft.com/office/drawing/2014/main" id="{6ECC3F1D-78AC-7C19-861D-FF9784B6BB4C}"/>
              </a:ext>
            </a:extLst>
          </p:cNvPr>
          <p:cNvSpPr/>
          <p:nvPr/>
        </p:nvSpPr>
        <p:spPr>
          <a:xfrm>
            <a:off x="10424160" y="4460239"/>
            <a:ext cx="1574800" cy="1361294"/>
          </a:xfrm>
          <a:prstGeom prst="wedgeEllipseCallout">
            <a:avLst>
              <a:gd name="adj1" fmla="val -54381"/>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The eight MSBs are lost through the carry, one by one, and 0s fill the eight LSBs.</a:t>
            </a:r>
            <a:endParaRPr lang="en-IN" sz="1200" b="1"/>
          </a:p>
        </p:txBody>
      </p:sp>
      <p:pic>
        <p:nvPicPr>
          <p:cNvPr id="28" name="Picture 27">
            <a:extLst>
              <a:ext uri="{FF2B5EF4-FFF2-40B4-BE49-F238E27FC236}">
                <a16:creationId xmlns:a16="http://schemas.microsoft.com/office/drawing/2014/main" id="{15AA3321-C910-7207-8AEA-1AFB071C7AE2}"/>
              </a:ext>
            </a:extLst>
          </p:cNvPr>
          <p:cNvPicPr>
            <a:picLocks noChangeAspect="1"/>
          </p:cNvPicPr>
          <p:nvPr/>
        </p:nvPicPr>
        <p:blipFill>
          <a:blip r:embed="rId6"/>
          <a:stretch>
            <a:fillRect/>
          </a:stretch>
        </p:blipFill>
        <p:spPr>
          <a:xfrm>
            <a:off x="520612" y="5051985"/>
            <a:ext cx="3291956" cy="1539096"/>
          </a:xfrm>
          <a:prstGeom prst="rect">
            <a:avLst/>
          </a:prstGeom>
          <a:ln w="28575">
            <a:solidFill>
              <a:schemeClr val="tx1"/>
            </a:solidFill>
          </a:ln>
        </p:spPr>
      </p:pic>
      <p:cxnSp>
        <p:nvCxnSpPr>
          <p:cNvPr id="30" name="Straight Arrow Connector 29">
            <a:extLst>
              <a:ext uri="{FF2B5EF4-FFF2-40B4-BE49-F238E27FC236}">
                <a16:creationId xmlns:a16="http://schemas.microsoft.com/office/drawing/2014/main" id="{F25759E3-EFA6-DF5A-DF97-4EE6667AFF73}"/>
              </a:ext>
            </a:extLst>
          </p:cNvPr>
          <p:cNvCxnSpPr/>
          <p:nvPr/>
        </p:nvCxnSpPr>
        <p:spPr>
          <a:xfrm flipV="1">
            <a:off x="3007360" y="2462122"/>
            <a:ext cx="3616960" cy="37253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05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1"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5E8C-5641-1DD1-BDA5-1A23B2B64EA7}"/>
              </a:ext>
            </a:extLst>
          </p:cNvPr>
          <p:cNvSpPr>
            <a:spLocks noGrp="1"/>
          </p:cNvSpPr>
          <p:nvPr>
            <p:ph type="title"/>
          </p:nvPr>
        </p:nvSpPr>
        <p:spPr/>
        <p:txBody>
          <a:bodyPr/>
          <a:lstStyle/>
          <a:p>
            <a:r>
              <a:rPr lang="en-IN" b="1">
                <a:solidFill>
                  <a:srgbClr val="0000FF"/>
                </a:solidFill>
              </a:rPr>
              <a:t>Assignment</a:t>
            </a:r>
          </a:p>
        </p:txBody>
      </p:sp>
      <p:sp>
        <p:nvSpPr>
          <p:cNvPr id="5" name="TextBox 4">
            <a:extLst>
              <a:ext uri="{FF2B5EF4-FFF2-40B4-BE49-F238E27FC236}">
                <a16:creationId xmlns:a16="http://schemas.microsoft.com/office/drawing/2014/main" id="{CD00695B-BBF7-7F39-074A-587B5FA65EEB}"/>
              </a:ext>
            </a:extLst>
          </p:cNvPr>
          <p:cNvSpPr txBox="1"/>
          <p:nvPr/>
        </p:nvSpPr>
        <p:spPr>
          <a:xfrm>
            <a:off x="4338320" y="1927275"/>
            <a:ext cx="7477760" cy="369332"/>
          </a:xfrm>
          <a:prstGeom prst="rect">
            <a:avLst/>
          </a:prstGeom>
          <a:noFill/>
        </p:spPr>
        <p:txBody>
          <a:bodyPr wrap="square">
            <a:spAutoFit/>
          </a:bodyPr>
          <a:lstStyle/>
          <a:p>
            <a:r>
              <a:rPr lang="en-US" b="1"/>
              <a:t>After the five shifts, the R1 will contain 0x000000E0. 0xE0 is 224 in decimal. </a:t>
            </a:r>
            <a:endParaRPr lang="en-IN" b="1"/>
          </a:p>
        </p:txBody>
      </p:sp>
      <p:pic>
        <p:nvPicPr>
          <p:cNvPr id="7" name="Picture 6">
            <a:extLst>
              <a:ext uri="{FF2B5EF4-FFF2-40B4-BE49-F238E27FC236}">
                <a16:creationId xmlns:a16="http://schemas.microsoft.com/office/drawing/2014/main" id="{F843F1A1-60FD-1DD2-47DB-AE4368731900}"/>
              </a:ext>
            </a:extLst>
          </p:cNvPr>
          <p:cNvPicPr>
            <a:picLocks noChangeAspect="1"/>
          </p:cNvPicPr>
          <p:nvPr/>
        </p:nvPicPr>
        <p:blipFill>
          <a:blip r:embed="rId2"/>
          <a:stretch>
            <a:fillRect/>
          </a:stretch>
        </p:blipFill>
        <p:spPr>
          <a:xfrm>
            <a:off x="468645" y="2625683"/>
            <a:ext cx="7824568" cy="2860717"/>
          </a:xfrm>
          <a:prstGeom prst="rect">
            <a:avLst/>
          </a:prstGeom>
        </p:spPr>
      </p:pic>
    </p:spTree>
    <p:extLst>
      <p:ext uri="{BB962C8B-B14F-4D97-AF65-F5344CB8AC3E}">
        <p14:creationId xmlns:p14="http://schemas.microsoft.com/office/powerpoint/2010/main" val="3176887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F66F65-F1D3-4DF9-4B83-9A1402674795}"/>
              </a:ext>
            </a:extLst>
          </p:cNvPr>
          <p:cNvPicPr>
            <a:picLocks noChangeAspect="1"/>
          </p:cNvPicPr>
          <p:nvPr/>
        </p:nvPicPr>
        <p:blipFill>
          <a:blip r:embed="rId2"/>
          <a:stretch>
            <a:fillRect/>
          </a:stretch>
        </p:blipFill>
        <p:spPr>
          <a:xfrm>
            <a:off x="526388" y="1023568"/>
            <a:ext cx="11118735" cy="3690672"/>
          </a:xfrm>
          <a:prstGeom prst="rect">
            <a:avLst/>
          </a:prstGeom>
        </p:spPr>
      </p:pic>
    </p:spTree>
    <p:extLst>
      <p:ext uri="{BB962C8B-B14F-4D97-AF65-F5344CB8AC3E}">
        <p14:creationId xmlns:p14="http://schemas.microsoft.com/office/powerpoint/2010/main" val="10780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F9BC-8432-4A73-C20B-D833A7B69561}"/>
              </a:ext>
            </a:extLst>
          </p:cNvPr>
          <p:cNvSpPr>
            <a:spLocks noGrp="1"/>
          </p:cNvSpPr>
          <p:nvPr>
            <p:ph type="title"/>
          </p:nvPr>
        </p:nvSpPr>
        <p:spPr/>
        <p:txBody>
          <a:bodyPr/>
          <a:lstStyle/>
          <a:p>
            <a:r>
              <a:rPr lang="en-IN" b="1">
                <a:solidFill>
                  <a:schemeClr val="accent4">
                    <a:lumMod val="50000"/>
                  </a:schemeClr>
                </a:solidFill>
              </a:rPr>
              <a:t>Arithmetic shift - ASR (arithmetic shift right) </a:t>
            </a:r>
          </a:p>
        </p:txBody>
      </p:sp>
      <p:pic>
        <p:nvPicPr>
          <p:cNvPr id="5" name="Picture 4">
            <a:extLst>
              <a:ext uri="{FF2B5EF4-FFF2-40B4-BE49-F238E27FC236}">
                <a16:creationId xmlns:a16="http://schemas.microsoft.com/office/drawing/2014/main" id="{3FD4F153-E306-5675-A342-DC6C7477FB83}"/>
              </a:ext>
            </a:extLst>
          </p:cNvPr>
          <p:cNvPicPr>
            <a:picLocks noChangeAspect="1"/>
          </p:cNvPicPr>
          <p:nvPr/>
        </p:nvPicPr>
        <p:blipFill>
          <a:blip r:embed="rId2"/>
          <a:stretch>
            <a:fillRect/>
          </a:stretch>
        </p:blipFill>
        <p:spPr>
          <a:xfrm>
            <a:off x="2936823" y="1690688"/>
            <a:ext cx="5689017" cy="898267"/>
          </a:xfrm>
          <a:prstGeom prst="rect">
            <a:avLst/>
          </a:prstGeom>
        </p:spPr>
      </p:pic>
      <p:pic>
        <p:nvPicPr>
          <p:cNvPr id="7" name="Picture 6">
            <a:extLst>
              <a:ext uri="{FF2B5EF4-FFF2-40B4-BE49-F238E27FC236}">
                <a16:creationId xmlns:a16="http://schemas.microsoft.com/office/drawing/2014/main" id="{7ADA674C-9B4D-8D2C-A225-D1D9DA7F5DF8}"/>
              </a:ext>
            </a:extLst>
          </p:cNvPr>
          <p:cNvPicPr>
            <a:picLocks noChangeAspect="1"/>
          </p:cNvPicPr>
          <p:nvPr/>
        </p:nvPicPr>
        <p:blipFill>
          <a:blip r:embed="rId3"/>
          <a:stretch>
            <a:fillRect/>
          </a:stretch>
        </p:blipFill>
        <p:spPr>
          <a:xfrm>
            <a:off x="838200" y="2588955"/>
            <a:ext cx="5184234" cy="1045785"/>
          </a:xfrm>
          <a:prstGeom prst="rect">
            <a:avLst/>
          </a:prstGeom>
        </p:spPr>
      </p:pic>
      <p:pic>
        <p:nvPicPr>
          <p:cNvPr id="9" name="Picture 8">
            <a:extLst>
              <a:ext uri="{FF2B5EF4-FFF2-40B4-BE49-F238E27FC236}">
                <a16:creationId xmlns:a16="http://schemas.microsoft.com/office/drawing/2014/main" id="{5EE6907A-BB2C-E871-AAAF-889693B5B42F}"/>
              </a:ext>
            </a:extLst>
          </p:cNvPr>
          <p:cNvPicPr>
            <a:picLocks noChangeAspect="1"/>
          </p:cNvPicPr>
          <p:nvPr/>
        </p:nvPicPr>
        <p:blipFill>
          <a:blip r:embed="rId4"/>
          <a:stretch>
            <a:fillRect/>
          </a:stretch>
        </p:blipFill>
        <p:spPr>
          <a:xfrm>
            <a:off x="932118" y="4295398"/>
            <a:ext cx="8595061" cy="1687851"/>
          </a:xfrm>
          <a:prstGeom prst="rect">
            <a:avLst/>
          </a:prstGeom>
        </p:spPr>
      </p:pic>
    </p:spTree>
    <p:extLst>
      <p:ext uri="{BB962C8B-B14F-4D97-AF65-F5344CB8AC3E}">
        <p14:creationId xmlns:p14="http://schemas.microsoft.com/office/powerpoint/2010/main" val="3814844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23622-2E96-9EB7-6B6E-E47FAD184859}"/>
              </a:ext>
            </a:extLst>
          </p:cNvPr>
          <p:cNvSpPr>
            <a:spLocks noGrp="1"/>
          </p:cNvSpPr>
          <p:nvPr>
            <p:ph type="title"/>
          </p:nvPr>
        </p:nvSpPr>
        <p:spPr>
          <a:xfrm>
            <a:off x="838200" y="90805"/>
            <a:ext cx="10515600" cy="894715"/>
          </a:xfrm>
        </p:spPr>
        <p:txBody>
          <a:bodyPr/>
          <a:lstStyle/>
          <a:p>
            <a:r>
              <a:rPr lang="en-US" b="1">
                <a:solidFill>
                  <a:schemeClr val="accent4">
                    <a:lumMod val="50000"/>
                  </a:schemeClr>
                </a:solidFill>
              </a:rPr>
              <a:t>Rotating the bits of an operand right and left </a:t>
            </a:r>
            <a:endParaRPr lang="en-IN" b="1">
              <a:solidFill>
                <a:schemeClr val="accent4">
                  <a:lumMod val="50000"/>
                </a:schemeClr>
              </a:solidFill>
            </a:endParaRPr>
          </a:p>
        </p:txBody>
      </p:sp>
      <p:sp>
        <p:nvSpPr>
          <p:cNvPr id="5" name="TextBox 4">
            <a:extLst>
              <a:ext uri="{FF2B5EF4-FFF2-40B4-BE49-F238E27FC236}">
                <a16:creationId xmlns:a16="http://schemas.microsoft.com/office/drawing/2014/main" id="{25A3652A-AB7F-EEC2-CFCB-EFDB0765D52C}"/>
              </a:ext>
            </a:extLst>
          </p:cNvPr>
          <p:cNvSpPr txBox="1"/>
          <p:nvPr/>
        </p:nvSpPr>
        <p:spPr>
          <a:xfrm>
            <a:off x="838200" y="985520"/>
            <a:ext cx="6725920" cy="1384995"/>
          </a:xfrm>
          <a:prstGeom prst="rect">
            <a:avLst/>
          </a:prstGeom>
          <a:noFill/>
        </p:spPr>
        <p:txBody>
          <a:bodyPr wrap="square">
            <a:spAutoFit/>
          </a:bodyPr>
          <a:lstStyle/>
          <a:p>
            <a:r>
              <a:rPr lang="en-US" sz="2800"/>
              <a:t>There are two types of rotations. </a:t>
            </a:r>
          </a:p>
          <a:p>
            <a:pPr marL="285750" indent="-285750">
              <a:buFont typeface="Arial" panose="020B0604020202020204" pitchFamily="34" charset="0"/>
              <a:buChar char="•"/>
            </a:pPr>
            <a:r>
              <a:rPr lang="en-US" sz="2800" b="1">
                <a:highlight>
                  <a:srgbClr val="00FF00"/>
                </a:highlight>
              </a:rPr>
              <a:t>Simple rotation of the bits of the operand</a:t>
            </a:r>
            <a:r>
              <a:rPr lang="en-US" sz="2800">
                <a:highlight>
                  <a:srgbClr val="00FF00"/>
                </a:highlight>
              </a:rPr>
              <a:t> </a:t>
            </a:r>
            <a:endParaRPr lang="en-US" sz="2800"/>
          </a:p>
          <a:p>
            <a:pPr marL="285750" indent="-285750">
              <a:buFont typeface="Arial" panose="020B0604020202020204" pitchFamily="34" charset="0"/>
              <a:buChar char="•"/>
            </a:pPr>
            <a:r>
              <a:rPr lang="en-US" sz="2800">
                <a:highlight>
                  <a:srgbClr val="FFFF00"/>
                </a:highlight>
              </a:rPr>
              <a:t>Rotation through the carry</a:t>
            </a:r>
            <a:endParaRPr lang="en-IN" sz="2800"/>
          </a:p>
        </p:txBody>
      </p:sp>
      <p:sp>
        <p:nvSpPr>
          <p:cNvPr id="7" name="TextBox 6">
            <a:extLst>
              <a:ext uri="{FF2B5EF4-FFF2-40B4-BE49-F238E27FC236}">
                <a16:creationId xmlns:a16="http://schemas.microsoft.com/office/drawing/2014/main" id="{D2914A06-AD21-1365-3228-6DC325D5F77E}"/>
              </a:ext>
            </a:extLst>
          </p:cNvPr>
          <p:cNvSpPr txBox="1"/>
          <p:nvPr/>
        </p:nvSpPr>
        <p:spPr>
          <a:xfrm>
            <a:off x="838200" y="2674164"/>
            <a:ext cx="6126480" cy="701731"/>
          </a:xfrm>
          <a:prstGeom prst="rect">
            <a:avLst/>
          </a:prstGeom>
          <a:noFill/>
        </p:spPr>
        <p:txBody>
          <a:bodyPr wrap="square">
            <a:spAutoFit/>
          </a:bodyPr>
          <a:lstStyle/>
          <a:p>
            <a:pPr>
              <a:lnSpc>
                <a:spcPct val="90000"/>
              </a:lnSpc>
              <a:spcBef>
                <a:spcPct val="0"/>
              </a:spcBef>
            </a:pPr>
            <a:r>
              <a:rPr lang="en-IN" sz="4400" b="1">
                <a:solidFill>
                  <a:schemeClr val="accent4">
                    <a:lumMod val="50000"/>
                  </a:schemeClr>
                </a:solidFill>
                <a:latin typeface="+mj-lt"/>
                <a:ea typeface="+mj-ea"/>
                <a:cs typeface="+mj-cs"/>
              </a:rPr>
              <a:t>ROR (rotate right)</a:t>
            </a:r>
          </a:p>
        </p:txBody>
      </p:sp>
      <p:pic>
        <p:nvPicPr>
          <p:cNvPr id="9" name="Picture 8">
            <a:extLst>
              <a:ext uri="{FF2B5EF4-FFF2-40B4-BE49-F238E27FC236}">
                <a16:creationId xmlns:a16="http://schemas.microsoft.com/office/drawing/2014/main" id="{F1CFF3A2-2650-9631-B6CD-7FA1C9FE9742}"/>
              </a:ext>
            </a:extLst>
          </p:cNvPr>
          <p:cNvPicPr>
            <a:picLocks noChangeAspect="1"/>
          </p:cNvPicPr>
          <p:nvPr/>
        </p:nvPicPr>
        <p:blipFill>
          <a:blip r:embed="rId2"/>
          <a:stretch>
            <a:fillRect/>
          </a:stretch>
        </p:blipFill>
        <p:spPr>
          <a:xfrm>
            <a:off x="914971" y="3375895"/>
            <a:ext cx="4972189" cy="937907"/>
          </a:xfrm>
          <a:prstGeom prst="rect">
            <a:avLst/>
          </a:prstGeom>
          <a:ln>
            <a:solidFill>
              <a:srgbClr val="0000FF"/>
            </a:solidFill>
          </a:ln>
        </p:spPr>
      </p:pic>
      <p:pic>
        <p:nvPicPr>
          <p:cNvPr id="11" name="Picture 10">
            <a:extLst>
              <a:ext uri="{FF2B5EF4-FFF2-40B4-BE49-F238E27FC236}">
                <a16:creationId xmlns:a16="http://schemas.microsoft.com/office/drawing/2014/main" id="{EADA06F9-A438-AA76-884A-2BB06A45A9AE}"/>
              </a:ext>
            </a:extLst>
          </p:cNvPr>
          <p:cNvPicPr>
            <a:picLocks noChangeAspect="1"/>
          </p:cNvPicPr>
          <p:nvPr/>
        </p:nvPicPr>
        <p:blipFill>
          <a:blip r:embed="rId3"/>
          <a:stretch>
            <a:fillRect/>
          </a:stretch>
        </p:blipFill>
        <p:spPr>
          <a:xfrm>
            <a:off x="8087360" y="3330876"/>
            <a:ext cx="3108960" cy="943947"/>
          </a:xfrm>
          <a:prstGeom prst="rect">
            <a:avLst/>
          </a:prstGeom>
        </p:spPr>
      </p:pic>
      <p:pic>
        <p:nvPicPr>
          <p:cNvPr id="13" name="Picture 12">
            <a:extLst>
              <a:ext uri="{FF2B5EF4-FFF2-40B4-BE49-F238E27FC236}">
                <a16:creationId xmlns:a16="http://schemas.microsoft.com/office/drawing/2014/main" id="{076AFECF-10E2-A4AC-2062-61EC94E9B59A}"/>
              </a:ext>
            </a:extLst>
          </p:cNvPr>
          <p:cNvPicPr>
            <a:picLocks noChangeAspect="1"/>
          </p:cNvPicPr>
          <p:nvPr/>
        </p:nvPicPr>
        <p:blipFill>
          <a:blip r:embed="rId4"/>
          <a:stretch>
            <a:fillRect/>
          </a:stretch>
        </p:blipFill>
        <p:spPr>
          <a:xfrm>
            <a:off x="243743" y="4487486"/>
            <a:ext cx="3759393" cy="2222614"/>
          </a:xfrm>
          <a:prstGeom prst="rect">
            <a:avLst/>
          </a:prstGeom>
          <a:ln w="28575">
            <a:solidFill>
              <a:schemeClr val="accent4">
                <a:lumMod val="50000"/>
              </a:schemeClr>
            </a:solidFill>
          </a:ln>
        </p:spPr>
      </p:pic>
      <p:pic>
        <p:nvPicPr>
          <p:cNvPr id="15" name="Picture 14">
            <a:extLst>
              <a:ext uri="{FF2B5EF4-FFF2-40B4-BE49-F238E27FC236}">
                <a16:creationId xmlns:a16="http://schemas.microsoft.com/office/drawing/2014/main" id="{7B1CB056-E1BB-8124-BDDD-5A54EA990508}"/>
              </a:ext>
            </a:extLst>
          </p:cNvPr>
          <p:cNvPicPr>
            <a:picLocks noChangeAspect="1"/>
          </p:cNvPicPr>
          <p:nvPr/>
        </p:nvPicPr>
        <p:blipFill>
          <a:blip r:embed="rId5"/>
          <a:stretch>
            <a:fillRect/>
          </a:stretch>
        </p:blipFill>
        <p:spPr>
          <a:xfrm>
            <a:off x="4318952" y="4785951"/>
            <a:ext cx="3714941" cy="1625684"/>
          </a:xfrm>
          <a:prstGeom prst="rect">
            <a:avLst/>
          </a:prstGeom>
          <a:ln w="28575">
            <a:solidFill>
              <a:schemeClr val="accent4">
                <a:lumMod val="50000"/>
              </a:schemeClr>
            </a:solidFill>
          </a:ln>
        </p:spPr>
      </p:pic>
      <p:pic>
        <p:nvPicPr>
          <p:cNvPr id="17" name="Picture 16">
            <a:extLst>
              <a:ext uri="{FF2B5EF4-FFF2-40B4-BE49-F238E27FC236}">
                <a16:creationId xmlns:a16="http://schemas.microsoft.com/office/drawing/2014/main" id="{1C019E08-EEE1-B71F-1660-AE03A0D7A464}"/>
              </a:ext>
            </a:extLst>
          </p:cNvPr>
          <p:cNvPicPr>
            <a:picLocks noChangeAspect="1"/>
          </p:cNvPicPr>
          <p:nvPr/>
        </p:nvPicPr>
        <p:blipFill>
          <a:blip r:embed="rId6"/>
          <a:stretch>
            <a:fillRect/>
          </a:stretch>
        </p:blipFill>
        <p:spPr>
          <a:xfrm>
            <a:off x="8349710" y="4785951"/>
            <a:ext cx="3670489" cy="1638384"/>
          </a:xfrm>
          <a:prstGeom prst="rect">
            <a:avLst/>
          </a:prstGeom>
          <a:ln w="28575">
            <a:solidFill>
              <a:schemeClr val="accent4">
                <a:lumMod val="50000"/>
              </a:schemeClr>
            </a:solidFill>
          </a:ln>
        </p:spPr>
      </p:pic>
    </p:spTree>
    <p:extLst>
      <p:ext uri="{BB962C8B-B14F-4D97-AF65-F5344CB8AC3E}">
        <p14:creationId xmlns:p14="http://schemas.microsoft.com/office/powerpoint/2010/main" val="294519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03BA-541D-0D9A-80F4-C4F09DA8E695}"/>
              </a:ext>
            </a:extLst>
          </p:cNvPr>
          <p:cNvSpPr>
            <a:spLocks noGrp="1"/>
          </p:cNvSpPr>
          <p:nvPr>
            <p:ph type="title"/>
          </p:nvPr>
        </p:nvSpPr>
        <p:spPr/>
        <p:txBody>
          <a:bodyPr/>
          <a:lstStyle/>
          <a:p>
            <a:r>
              <a:rPr lang="en-IN" b="1">
                <a:solidFill>
                  <a:schemeClr val="accent4">
                    <a:lumMod val="50000"/>
                  </a:schemeClr>
                </a:solidFill>
              </a:rPr>
              <a:t>Rotate left </a:t>
            </a:r>
          </a:p>
        </p:txBody>
      </p:sp>
      <p:sp>
        <p:nvSpPr>
          <p:cNvPr id="5" name="TextBox 4">
            <a:extLst>
              <a:ext uri="{FF2B5EF4-FFF2-40B4-BE49-F238E27FC236}">
                <a16:creationId xmlns:a16="http://schemas.microsoft.com/office/drawing/2014/main" id="{D7C1CE41-29AD-CD5E-E7FA-82A93A451714}"/>
              </a:ext>
            </a:extLst>
          </p:cNvPr>
          <p:cNvSpPr txBox="1"/>
          <p:nvPr/>
        </p:nvSpPr>
        <p:spPr>
          <a:xfrm>
            <a:off x="731520" y="1690688"/>
            <a:ext cx="3799840" cy="4401205"/>
          </a:xfrm>
          <a:prstGeom prst="rect">
            <a:avLst/>
          </a:prstGeom>
          <a:noFill/>
        </p:spPr>
        <p:txBody>
          <a:bodyPr wrap="square">
            <a:spAutoFit/>
          </a:bodyPr>
          <a:lstStyle/>
          <a:p>
            <a:pPr marL="285750" indent="-285750">
              <a:buFont typeface="Arial" panose="020B0604020202020204" pitchFamily="34" charset="0"/>
              <a:buChar char="•"/>
            </a:pPr>
            <a:r>
              <a:rPr lang="en-US" sz="2800"/>
              <a:t>There is no rotate left option in ARM7 we can use the rotate right (ROR) to do the job. </a:t>
            </a:r>
          </a:p>
          <a:p>
            <a:pPr marL="285750" indent="-285750">
              <a:buFont typeface="Arial" panose="020B0604020202020204" pitchFamily="34" charset="0"/>
              <a:buChar char="•"/>
            </a:pPr>
            <a:r>
              <a:rPr lang="en-US" sz="2800"/>
              <a:t>Instead of rotating left n bits we can use rotate right 32–n bits to do the job of rotate left. </a:t>
            </a:r>
            <a:endParaRPr lang="en-IN" sz="2800"/>
          </a:p>
        </p:txBody>
      </p:sp>
      <p:pic>
        <p:nvPicPr>
          <p:cNvPr id="12" name="Picture 11">
            <a:extLst>
              <a:ext uri="{FF2B5EF4-FFF2-40B4-BE49-F238E27FC236}">
                <a16:creationId xmlns:a16="http://schemas.microsoft.com/office/drawing/2014/main" id="{97274169-EB9C-7CAE-D96D-AE5A5D3FDC93}"/>
              </a:ext>
            </a:extLst>
          </p:cNvPr>
          <p:cNvPicPr>
            <a:picLocks noChangeAspect="1"/>
          </p:cNvPicPr>
          <p:nvPr/>
        </p:nvPicPr>
        <p:blipFill>
          <a:blip r:embed="rId2"/>
          <a:stretch>
            <a:fillRect/>
          </a:stretch>
        </p:blipFill>
        <p:spPr>
          <a:xfrm>
            <a:off x="7884160" y="192405"/>
            <a:ext cx="4104640" cy="2982278"/>
          </a:xfrm>
          <a:prstGeom prst="rect">
            <a:avLst/>
          </a:prstGeom>
          <a:ln>
            <a:solidFill>
              <a:schemeClr val="accent2">
                <a:lumMod val="60000"/>
                <a:lumOff val="40000"/>
              </a:schemeClr>
            </a:solidFill>
          </a:ln>
        </p:spPr>
      </p:pic>
      <p:pic>
        <p:nvPicPr>
          <p:cNvPr id="14" name="Picture 13">
            <a:extLst>
              <a:ext uri="{FF2B5EF4-FFF2-40B4-BE49-F238E27FC236}">
                <a16:creationId xmlns:a16="http://schemas.microsoft.com/office/drawing/2014/main" id="{346445C5-AA0D-DAE3-054E-995AD530FB47}"/>
              </a:ext>
            </a:extLst>
          </p:cNvPr>
          <p:cNvPicPr>
            <a:picLocks noChangeAspect="1"/>
          </p:cNvPicPr>
          <p:nvPr/>
        </p:nvPicPr>
        <p:blipFill>
          <a:blip r:embed="rId3"/>
          <a:stretch>
            <a:fillRect/>
          </a:stretch>
        </p:blipFill>
        <p:spPr>
          <a:xfrm>
            <a:off x="7884161" y="3632518"/>
            <a:ext cx="4208242" cy="2817204"/>
          </a:xfrm>
          <a:prstGeom prst="rect">
            <a:avLst/>
          </a:prstGeom>
          <a:ln>
            <a:solidFill>
              <a:srgbClr val="0000FF"/>
            </a:solidFill>
          </a:ln>
        </p:spPr>
      </p:pic>
      <p:sp>
        <p:nvSpPr>
          <p:cNvPr id="18" name="TextBox 17">
            <a:extLst>
              <a:ext uri="{FF2B5EF4-FFF2-40B4-BE49-F238E27FC236}">
                <a16:creationId xmlns:a16="http://schemas.microsoft.com/office/drawing/2014/main" id="{92BBE62B-1DCE-A36B-8227-51799E0BE884}"/>
              </a:ext>
            </a:extLst>
          </p:cNvPr>
          <p:cNvSpPr txBox="1"/>
          <p:nvPr/>
        </p:nvSpPr>
        <p:spPr>
          <a:xfrm>
            <a:off x="4307840" y="770196"/>
            <a:ext cx="3393440" cy="3970318"/>
          </a:xfrm>
          <a:prstGeom prst="rect">
            <a:avLst/>
          </a:prstGeom>
          <a:noFill/>
          <a:ln w="38100">
            <a:solidFill>
              <a:schemeClr val="tx1"/>
            </a:solidFill>
          </a:ln>
        </p:spPr>
        <p:txBody>
          <a:bodyPr wrap="square">
            <a:spAutoFit/>
          </a:bodyPr>
          <a:lstStyle/>
          <a:p>
            <a:r>
              <a:rPr lang="en-US"/>
              <a:t>To do rotate left we must use 32-n for the number of rotation right.</a:t>
            </a:r>
          </a:p>
          <a:p>
            <a:endParaRPr lang="en-US"/>
          </a:p>
          <a:p>
            <a:endParaRPr lang="en-US"/>
          </a:p>
          <a:p>
            <a:r>
              <a:rPr lang="en-US"/>
              <a:t>Therefore, </a:t>
            </a:r>
            <a:r>
              <a:rPr lang="en-US" b="1">
                <a:solidFill>
                  <a:srgbClr val="FF0000"/>
                </a:solidFill>
              </a:rPr>
              <a:t>“MOV R0,#0xFF,#30” </a:t>
            </a:r>
            <a:r>
              <a:rPr lang="en-US"/>
              <a:t>is the same as rotating left 2 times </a:t>
            </a:r>
          </a:p>
          <a:p>
            <a:endParaRPr lang="en-US"/>
          </a:p>
          <a:p>
            <a:endParaRPr lang="en-US"/>
          </a:p>
          <a:p>
            <a:r>
              <a:rPr lang="en-US"/>
              <a:t>and </a:t>
            </a:r>
          </a:p>
          <a:p>
            <a:endParaRPr lang="en-US"/>
          </a:p>
          <a:p>
            <a:endParaRPr lang="en-US"/>
          </a:p>
          <a:p>
            <a:r>
              <a:rPr lang="en-US" b="1">
                <a:solidFill>
                  <a:srgbClr val="FF0000"/>
                </a:solidFill>
              </a:rPr>
              <a:t>“MOV R0,#0xFF,#28” </a:t>
            </a:r>
            <a:r>
              <a:rPr lang="en-US"/>
              <a:t>is the same as rotating left 4 times. See Examples 3-21 through 3-23. </a:t>
            </a:r>
            <a:endParaRPr lang="en-IN"/>
          </a:p>
        </p:txBody>
      </p:sp>
    </p:spTree>
    <p:extLst>
      <p:ext uri="{BB962C8B-B14F-4D97-AF65-F5344CB8AC3E}">
        <p14:creationId xmlns:p14="http://schemas.microsoft.com/office/powerpoint/2010/main" val="53668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7A70C6-FCB7-D272-E40C-F0DC6C84F2C6}"/>
              </a:ext>
            </a:extLst>
          </p:cNvPr>
          <p:cNvPicPr>
            <a:picLocks noChangeAspect="1"/>
          </p:cNvPicPr>
          <p:nvPr/>
        </p:nvPicPr>
        <p:blipFill>
          <a:blip r:embed="rId2"/>
          <a:stretch>
            <a:fillRect/>
          </a:stretch>
        </p:blipFill>
        <p:spPr>
          <a:xfrm>
            <a:off x="1387663" y="213602"/>
            <a:ext cx="9768017" cy="6207518"/>
          </a:xfrm>
          <a:prstGeom prst="rect">
            <a:avLst/>
          </a:prstGeom>
        </p:spPr>
      </p:pic>
    </p:spTree>
    <p:extLst>
      <p:ext uri="{BB962C8B-B14F-4D97-AF65-F5344CB8AC3E}">
        <p14:creationId xmlns:p14="http://schemas.microsoft.com/office/powerpoint/2010/main" val="4169803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22A4-75F2-7854-23F8-8D061CF4BA94}"/>
              </a:ext>
            </a:extLst>
          </p:cNvPr>
          <p:cNvSpPr>
            <a:spLocks noGrp="1"/>
          </p:cNvSpPr>
          <p:nvPr>
            <p:ph type="title"/>
          </p:nvPr>
        </p:nvSpPr>
        <p:spPr>
          <a:xfrm>
            <a:off x="685800" y="767944"/>
            <a:ext cx="6324600" cy="762635"/>
          </a:xfrm>
        </p:spPr>
        <p:txBody>
          <a:bodyPr>
            <a:normAutofit fontScale="90000"/>
          </a:bodyPr>
          <a:lstStyle/>
          <a:p>
            <a:r>
              <a:rPr lang="en-US" b="1">
                <a:solidFill>
                  <a:schemeClr val="accent4">
                    <a:lumMod val="50000"/>
                  </a:schemeClr>
                </a:solidFill>
              </a:rPr>
              <a:t>RRX rotate right through carry</a:t>
            </a:r>
            <a:endParaRPr lang="en-IN" b="1">
              <a:solidFill>
                <a:schemeClr val="accent4">
                  <a:lumMod val="50000"/>
                </a:schemeClr>
              </a:solidFill>
            </a:endParaRPr>
          </a:p>
        </p:txBody>
      </p:sp>
      <p:sp>
        <p:nvSpPr>
          <p:cNvPr id="5" name="TextBox 4">
            <a:extLst>
              <a:ext uri="{FF2B5EF4-FFF2-40B4-BE49-F238E27FC236}">
                <a16:creationId xmlns:a16="http://schemas.microsoft.com/office/drawing/2014/main" id="{30B4E6B0-D4EE-E9E1-6D61-D14691918E6D}"/>
              </a:ext>
            </a:extLst>
          </p:cNvPr>
          <p:cNvSpPr txBox="1"/>
          <p:nvPr/>
        </p:nvSpPr>
        <p:spPr>
          <a:xfrm>
            <a:off x="599440" y="2027258"/>
            <a:ext cx="11379200" cy="454983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800"/>
              <a:t>In RRX, as bits are shifted from left to right, they exit from the right end (LSB) to the carry flag, and the carry flag enters the left end (MSB). </a:t>
            </a:r>
          </a:p>
          <a:p>
            <a:pPr marL="285750" indent="-285750" algn="just">
              <a:lnSpc>
                <a:spcPct val="150000"/>
              </a:lnSpc>
              <a:buFont typeface="Arial" panose="020B0604020202020204" pitchFamily="34" charset="0"/>
              <a:buChar char="•"/>
            </a:pPr>
            <a:r>
              <a:rPr lang="en-US" sz="2800"/>
              <a:t>In RRX the LSB is moved to C and C is moved to the MSB. </a:t>
            </a:r>
          </a:p>
          <a:p>
            <a:pPr marL="285750" indent="-285750" algn="just">
              <a:lnSpc>
                <a:spcPct val="150000"/>
              </a:lnSpc>
              <a:buFont typeface="Arial" panose="020B0604020202020204" pitchFamily="34" charset="0"/>
              <a:buChar char="•"/>
            </a:pPr>
            <a:r>
              <a:rPr lang="en-US" sz="2800"/>
              <a:t>In reality, C flag acts as if it is part of the operand. </a:t>
            </a:r>
          </a:p>
          <a:p>
            <a:pPr marL="285750" indent="-285750" algn="just">
              <a:lnSpc>
                <a:spcPct val="150000"/>
              </a:lnSpc>
              <a:buFont typeface="Arial" panose="020B0604020202020204" pitchFamily="34" charset="0"/>
              <a:buChar char="•"/>
            </a:pPr>
            <a:r>
              <a:rPr lang="en-US" sz="2800"/>
              <a:t>The RRX is like 33-bit register since the C flag is 33th bit. </a:t>
            </a:r>
          </a:p>
          <a:p>
            <a:pPr marL="285750" indent="-285750" algn="just">
              <a:lnSpc>
                <a:spcPct val="150000"/>
              </a:lnSpc>
              <a:buFont typeface="Arial" panose="020B0604020202020204" pitchFamily="34" charset="0"/>
              <a:buChar char="•"/>
            </a:pPr>
            <a:r>
              <a:rPr lang="en-US" sz="2800"/>
              <a:t>The RRX takes no arguments and the number of times an operand to be rotated is fixed at one. </a:t>
            </a:r>
            <a:endParaRPr lang="en-IN" sz="2800"/>
          </a:p>
        </p:txBody>
      </p:sp>
      <p:pic>
        <p:nvPicPr>
          <p:cNvPr id="7" name="Picture 6">
            <a:extLst>
              <a:ext uri="{FF2B5EF4-FFF2-40B4-BE49-F238E27FC236}">
                <a16:creationId xmlns:a16="http://schemas.microsoft.com/office/drawing/2014/main" id="{FB3705C6-FF60-A2A2-D638-D7FA2228AC48}"/>
              </a:ext>
            </a:extLst>
          </p:cNvPr>
          <p:cNvPicPr>
            <a:picLocks noChangeAspect="1"/>
          </p:cNvPicPr>
          <p:nvPr/>
        </p:nvPicPr>
        <p:blipFill>
          <a:blip r:embed="rId2"/>
          <a:stretch>
            <a:fillRect/>
          </a:stretch>
        </p:blipFill>
        <p:spPr>
          <a:xfrm>
            <a:off x="7462454" y="507254"/>
            <a:ext cx="4516186" cy="1284014"/>
          </a:xfrm>
          <a:prstGeom prst="rect">
            <a:avLst/>
          </a:prstGeom>
        </p:spPr>
      </p:pic>
    </p:spTree>
    <p:extLst>
      <p:ext uri="{BB962C8B-B14F-4D97-AF65-F5344CB8AC3E}">
        <p14:creationId xmlns:p14="http://schemas.microsoft.com/office/powerpoint/2010/main" val="263892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5CAAD4F-39DC-D8F0-72E0-1B4D8240CD8C}"/>
              </a:ext>
            </a:extLst>
          </p:cNvPr>
          <p:cNvGrpSpPr/>
          <p:nvPr/>
        </p:nvGrpSpPr>
        <p:grpSpPr>
          <a:xfrm>
            <a:off x="1137921" y="1413164"/>
            <a:ext cx="9381066" cy="3165300"/>
            <a:chOff x="1137921" y="1413164"/>
            <a:chExt cx="9381066" cy="3165300"/>
          </a:xfrm>
        </p:grpSpPr>
        <p:pic>
          <p:nvPicPr>
            <p:cNvPr id="5" name="Picture 4">
              <a:extLst>
                <a:ext uri="{FF2B5EF4-FFF2-40B4-BE49-F238E27FC236}">
                  <a16:creationId xmlns:a16="http://schemas.microsoft.com/office/drawing/2014/main" id="{EB447089-17BD-BFBC-B8DE-652F7D948BF0}"/>
                </a:ext>
              </a:extLst>
            </p:cNvPr>
            <p:cNvPicPr>
              <a:picLocks noChangeAspect="1"/>
            </p:cNvPicPr>
            <p:nvPr/>
          </p:nvPicPr>
          <p:blipFill>
            <a:blip r:embed="rId2"/>
            <a:stretch>
              <a:fillRect/>
            </a:stretch>
          </p:blipFill>
          <p:spPr>
            <a:xfrm>
              <a:off x="1137921" y="1413164"/>
              <a:ext cx="9381066" cy="3165300"/>
            </a:xfrm>
            <a:prstGeom prst="rect">
              <a:avLst/>
            </a:prstGeom>
          </p:spPr>
        </p:pic>
        <p:cxnSp>
          <p:nvCxnSpPr>
            <p:cNvPr id="3" name="Straight Connector 2">
              <a:extLst>
                <a:ext uri="{FF2B5EF4-FFF2-40B4-BE49-F238E27FC236}">
                  <a16:creationId xmlns:a16="http://schemas.microsoft.com/office/drawing/2014/main" id="{D305453A-CD17-E9D8-6EB7-893EFA2E9249}"/>
                </a:ext>
              </a:extLst>
            </p:cNvPr>
            <p:cNvCxnSpPr>
              <a:cxnSpLocks/>
            </p:cNvCxnSpPr>
            <p:nvPr/>
          </p:nvCxnSpPr>
          <p:spPr>
            <a:xfrm>
              <a:off x="1371599" y="1662544"/>
              <a:ext cx="9119678"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0433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B8118A-2C37-4C92-7258-7F0B42747C25}"/>
              </a:ext>
            </a:extLst>
          </p:cNvPr>
          <p:cNvPicPr>
            <a:picLocks noChangeAspect="1"/>
          </p:cNvPicPr>
          <p:nvPr/>
        </p:nvPicPr>
        <p:blipFill>
          <a:blip r:embed="rId2">
            <a:biLevel thresh="75000"/>
          </a:blip>
          <a:stretch>
            <a:fillRect/>
          </a:stretch>
        </p:blipFill>
        <p:spPr>
          <a:xfrm>
            <a:off x="1060191" y="682484"/>
            <a:ext cx="10071618" cy="5493032"/>
          </a:xfrm>
          <a:prstGeom prst="rect">
            <a:avLst/>
          </a:prstGeom>
        </p:spPr>
      </p:pic>
    </p:spTree>
    <p:extLst>
      <p:ext uri="{BB962C8B-B14F-4D97-AF65-F5344CB8AC3E}">
        <p14:creationId xmlns:p14="http://schemas.microsoft.com/office/powerpoint/2010/main" val="4182907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6FCB309-B017-44C6-39F5-203A996E54A7}"/>
              </a:ext>
            </a:extLst>
          </p:cNvPr>
          <p:cNvGrpSpPr/>
          <p:nvPr/>
        </p:nvGrpSpPr>
        <p:grpSpPr>
          <a:xfrm>
            <a:off x="467897" y="355566"/>
            <a:ext cx="6115246" cy="6329748"/>
            <a:chOff x="580195" y="238726"/>
            <a:chExt cx="3805212" cy="4610337"/>
          </a:xfrm>
        </p:grpSpPr>
        <p:pic>
          <p:nvPicPr>
            <p:cNvPr id="12" name="Picture 11">
              <a:extLst>
                <a:ext uri="{FF2B5EF4-FFF2-40B4-BE49-F238E27FC236}">
                  <a16:creationId xmlns:a16="http://schemas.microsoft.com/office/drawing/2014/main" id="{BEA87BA8-5AA3-6317-3AF9-6C3B949DDDB0}"/>
                </a:ext>
              </a:extLst>
            </p:cNvPr>
            <p:cNvPicPr>
              <a:picLocks noChangeAspect="1"/>
            </p:cNvPicPr>
            <p:nvPr/>
          </p:nvPicPr>
          <p:blipFill>
            <a:blip r:embed="rId2"/>
            <a:stretch>
              <a:fillRect/>
            </a:stretch>
          </p:blipFill>
          <p:spPr>
            <a:xfrm>
              <a:off x="580195" y="238726"/>
              <a:ext cx="3784795" cy="1320868"/>
            </a:xfrm>
            <a:prstGeom prst="rect">
              <a:avLst/>
            </a:prstGeom>
          </p:spPr>
        </p:pic>
        <p:pic>
          <p:nvPicPr>
            <p:cNvPr id="13" name="Picture 12">
              <a:extLst>
                <a:ext uri="{FF2B5EF4-FFF2-40B4-BE49-F238E27FC236}">
                  <a16:creationId xmlns:a16="http://schemas.microsoft.com/office/drawing/2014/main" id="{4CEF0331-14C6-30A9-D8AD-119014286B60}"/>
                </a:ext>
              </a:extLst>
            </p:cNvPr>
            <p:cNvPicPr>
              <a:picLocks noChangeAspect="1"/>
            </p:cNvPicPr>
            <p:nvPr/>
          </p:nvPicPr>
          <p:blipFill>
            <a:blip r:embed="rId3"/>
            <a:stretch>
              <a:fillRect/>
            </a:stretch>
          </p:blipFill>
          <p:spPr>
            <a:xfrm>
              <a:off x="613313" y="1559594"/>
              <a:ext cx="3772094" cy="3289469"/>
            </a:xfrm>
            <a:prstGeom prst="rect">
              <a:avLst/>
            </a:prstGeom>
          </p:spPr>
        </p:pic>
      </p:grpSp>
      <p:pic>
        <p:nvPicPr>
          <p:cNvPr id="16" name="Picture 15">
            <a:extLst>
              <a:ext uri="{FF2B5EF4-FFF2-40B4-BE49-F238E27FC236}">
                <a16:creationId xmlns:a16="http://schemas.microsoft.com/office/drawing/2014/main" id="{4650ADFF-B4A5-99B9-0940-9736230D3487}"/>
              </a:ext>
            </a:extLst>
          </p:cNvPr>
          <p:cNvPicPr>
            <a:picLocks noChangeAspect="1"/>
          </p:cNvPicPr>
          <p:nvPr/>
        </p:nvPicPr>
        <p:blipFill>
          <a:blip r:embed="rId4"/>
          <a:stretch>
            <a:fillRect/>
          </a:stretch>
        </p:blipFill>
        <p:spPr>
          <a:xfrm>
            <a:off x="6550331" y="2539810"/>
            <a:ext cx="5590541" cy="1442720"/>
          </a:xfrm>
          <a:prstGeom prst="rect">
            <a:avLst/>
          </a:prstGeom>
        </p:spPr>
      </p:pic>
    </p:spTree>
    <p:extLst>
      <p:ext uri="{BB962C8B-B14F-4D97-AF65-F5344CB8AC3E}">
        <p14:creationId xmlns:p14="http://schemas.microsoft.com/office/powerpoint/2010/main" val="82298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0CB2-0419-AEA0-D88B-1DA272D48FBE}"/>
              </a:ext>
            </a:extLst>
          </p:cNvPr>
          <p:cNvSpPr>
            <a:spLocks noGrp="1"/>
          </p:cNvSpPr>
          <p:nvPr>
            <p:ph type="title"/>
          </p:nvPr>
        </p:nvSpPr>
        <p:spPr/>
        <p:txBody>
          <a:bodyPr/>
          <a:lstStyle/>
          <a:p>
            <a:r>
              <a:rPr lang="en-IN" b="1">
                <a:solidFill>
                  <a:schemeClr val="accent4">
                    <a:lumMod val="50000"/>
                  </a:schemeClr>
                </a:solidFill>
              </a:rPr>
              <a:t>Shifting Immediate Arguments </a:t>
            </a:r>
          </a:p>
        </p:txBody>
      </p:sp>
      <p:pic>
        <p:nvPicPr>
          <p:cNvPr id="5" name="Picture 4">
            <a:extLst>
              <a:ext uri="{FF2B5EF4-FFF2-40B4-BE49-F238E27FC236}">
                <a16:creationId xmlns:a16="http://schemas.microsoft.com/office/drawing/2014/main" id="{A8CA27EF-DB28-A102-FB40-58E2825716F1}"/>
              </a:ext>
            </a:extLst>
          </p:cNvPr>
          <p:cNvPicPr>
            <a:picLocks noChangeAspect="1"/>
          </p:cNvPicPr>
          <p:nvPr/>
        </p:nvPicPr>
        <p:blipFill>
          <a:blip r:embed="rId2"/>
          <a:stretch>
            <a:fillRect/>
          </a:stretch>
        </p:blipFill>
        <p:spPr>
          <a:xfrm>
            <a:off x="608857" y="2528556"/>
            <a:ext cx="11240372" cy="1169684"/>
          </a:xfrm>
          <a:prstGeom prst="rect">
            <a:avLst/>
          </a:prstGeom>
        </p:spPr>
      </p:pic>
    </p:spTree>
    <p:extLst>
      <p:ext uri="{BB962C8B-B14F-4D97-AF65-F5344CB8AC3E}">
        <p14:creationId xmlns:p14="http://schemas.microsoft.com/office/powerpoint/2010/main" val="764655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BDD10A3-970A-BDA3-50B1-F688C113AE34}"/>
              </a:ext>
            </a:extLst>
          </p:cNvPr>
          <p:cNvSpPr txBox="1"/>
          <p:nvPr/>
        </p:nvSpPr>
        <p:spPr>
          <a:xfrm>
            <a:off x="345440" y="277614"/>
            <a:ext cx="6096000" cy="954107"/>
          </a:xfrm>
          <a:prstGeom prst="rect">
            <a:avLst/>
          </a:prstGeom>
          <a:noFill/>
        </p:spPr>
        <p:txBody>
          <a:bodyPr wrap="square">
            <a:spAutoFit/>
          </a:bodyPr>
          <a:lstStyle/>
          <a:p>
            <a:r>
              <a:rPr lang="en-US" sz="2800" b="1">
                <a:solidFill>
                  <a:schemeClr val="accent4">
                    <a:lumMod val="50000"/>
                  </a:schemeClr>
                </a:solidFill>
              </a:rPr>
              <a:t>General Formation of Process instruction </a:t>
            </a:r>
            <a:endParaRPr lang="en-IN" sz="2800" b="1">
              <a:solidFill>
                <a:schemeClr val="accent4">
                  <a:lumMod val="50000"/>
                </a:schemeClr>
              </a:solidFill>
            </a:endParaRPr>
          </a:p>
        </p:txBody>
      </p:sp>
      <p:pic>
        <p:nvPicPr>
          <p:cNvPr id="9" name="Picture 8">
            <a:extLst>
              <a:ext uri="{FF2B5EF4-FFF2-40B4-BE49-F238E27FC236}">
                <a16:creationId xmlns:a16="http://schemas.microsoft.com/office/drawing/2014/main" id="{697EB21C-B927-8F9C-D39E-51DA0482F25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006240" y="132080"/>
            <a:ext cx="6626960" cy="6580386"/>
          </a:xfrm>
          <a:prstGeom prst="rect">
            <a:avLst/>
          </a:prstGeom>
          <a:ln>
            <a:solidFill>
              <a:schemeClr val="tx1"/>
            </a:solidFill>
          </a:ln>
        </p:spPr>
      </p:pic>
      <p:pic>
        <p:nvPicPr>
          <p:cNvPr id="11" name="Picture 10">
            <a:extLst>
              <a:ext uri="{FF2B5EF4-FFF2-40B4-BE49-F238E27FC236}">
                <a16:creationId xmlns:a16="http://schemas.microsoft.com/office/drawing/2014/main" id="{75DC9B8A-1B30-E695-FEEF-3C12A60C39AD}"/>
              </a:ext>
            </a:extLst>
          </p:cNvPr>
          <p:cNvPicPr>
            <a:picLocks noChangeAspect="1"/>
          </p:cNvPicPr>
          <p:nvPr/>
        </p:nvPicPr>
        <p:blipFill>
          <a:blip r:embed="rId4"/>
          <a:stretch>
            <a:fillRect/>
          </a:stretch>
        </p:blipFill>
        <p:spPr>
          <a:xfrm>
            <a:off x="345440" y="2235755"/>
            <a:ext cx="4319976" cy="2661365"/>
          </a:xfrm>
          <a:prstGeom prst="rect">
            <a:avLst/>
          </a:prstGeom>
        </p:spPr>
      </p:pic>
    </p:spTree>
    <p:extLst>
      <p:ext uri="{BB962C8B-B14F-4D97-AF65-F5344CB8AC3E}">
        <p14:creationId xmlns:p14="http://schemas.microsoft.com/office/powerpoint/2010/main" val="366765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D172532-6335-C2F5-5BED-D50F40C490D9}"/>
              </a:ext>
            </a:extLst>
          </p:cNvPr>
          <p:cNvPicPr>
            <a:picLocks noGrp="1" noChangeAspect="1"/>
          </p:cNvPicPr>
          <p:nvPr/>
        </p:nvPicPr>
        <p:blipFill>
          <a:blip r:embed="rId2"/>
          <a:stretch>
            <a:fillRect/>
          </a:stretch>
        </p:blipFill>
        <p:spPr>
          <a:xfrm>
            <a:off x="1609315" y="218623"/>
            <a:ext cx="8973370" cy="6420753"/>
          </a:xfrm>
          <a:prstGeom prst="rect">
            <a:avLst/>
          </a:prstGeom>
        </p:spPr>
      </p:pic>
    </p:spTree>
    <p:extLst>
      <p:ext uri="{BB962C8B-B14F-4D97-AF65-F5344CB8AC3E}">
        <p14:creationId xmlns:p14="http://schemas.microsoft.com/office/powerpoint/2010/main" val="17416398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44553" y="602705"/>
            <a:ext cx="10303079" cy="5043086"/>
          </a:xfrm>
          <a:prstGeom prst="rect">
            <a:avLst/>
          </a:prstGeom>
        </p:spPr>
      </p:pic>
    </p:spTree>
    <p:extLst>
      <p:ext uri="{BB962C8B-B14F-4D97-AF65-F5344CB8AC3E}">
        <p14:creationId xmlns:p14="http://schemas.microsoft.com/office/powerpoint/2010/main" val="2716205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5313" y="748724"/>
            <a:ext cx="10880434" cy="4544728"/>
          </a:xfrm>
          <a:prstGeom prst="rect">
            <a:avLst/>
          </a:prstGeom>
        </p:spPr>
      </p:pic>
    </p:spTree>
    <p:extLst>
      <p:ext uri="{BB962C8B-B14F-4D97-AF65-F5344CB8AC3E}">
        <p14:creationId xmlns:p14="http://schemas.microsoft.com/office/powerpoint/2010/main" val="354492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60F1CF-2320-BA9A-EB60-8A50F2D774BA}"/>
              </a:ext>
            </a:extLst>
          </p:cNvPr>
          <p:cNvPicPr>
            <a:picLocks noChangeAspect="1"/>
          </p:cNvPicPr>
          <p:nvPr/>
        </p:nvPicPr>
        <p:blipFill>
          <a:blip r:embed="rId2"/>
          <a:stretch>
            <a:fillRect/>
          </a:stretch>
        </p:blipFill>
        <p:spPr>
          <a:xfrm>
            <a:off x="378936" y="189137"/>
            <a:ext cx="6191568" cy="3594285"/>
          </a:xfrm>
          <a:prstGeom prst="rect">
            <a:avLst/>
          </a:prstGeom>
        </p:spPr>
      </p:pic>
      <p:pic>
        <p:nvPicPr>
          <p:cNvPr id="7" name="Picture 6">
            <a:extLst>
              <a:ext uri="{FF2B5EF4-FFF2-40B4-BE49-F238E27FC236}">
                <a16:creationId xmlns:a16="http://schemas.microsoft.com/office/drawing/2014/main" id="{57108D96-064D-D61E-7F25-76C67FC808C0}"/>
              </a:ext>
            </a:extLst>
          </p:cNvPr>
          <p:cNvPicPr>
            <a:picLocks noChangeAspect="1"/>
          </p:cNvPicPr>
          <p:nvPr/>
        </p:nvPicPr>
        <p:blipFill>
          <a:blip r:embed="rId3"/>
          <a:stretch>
            <a:fillRect/>
          </a:stretch>
        </p:blipFill>
        <p:spPr>
          <a:xfrm>
            <a:off x="5969064" y="581184"/>
            <a:ext cx="5844000" cy="3097421"/>
          </a:xfrm>
          <a:prstGeom prst="rect">
            <a:avLst/>
          </a:prstGeom>
        </p:spPr>
      </p:pic>
      <p:pic>
        <p:nvPicPr>
          <p:cNvPr id="9" name="Picture 8">
            <a:extLst>
              <a:ext uri="{FF2B5EF4-FFF2-40B4-BE49-F238E27FC236}">
                <a16:creationId xmlns:a16="http://schemas.microsoft.com/office/drawing/2014/main" id="{3B518962-D0A4-7487-83C6-237C48BEEA83}"/>
              </a:ext>
            </a:extLst>
          </p:cNvPr>
          <p:cNvPicPr>
            <a:picLocks noChangeAspect="1"/>
          </p:cNvPicPr>
          <p:nvPr/>
        </p:nvPicPr>
        <p:blipFill>
          <a:blip r:embed="rId4"/>
          <a:stretch>
            <a:fillRect/>
          </a:stretch>
        </p:blipFill>
        <p:spPr>
          <a:xfrm>
            <a:off x="231643" y="3783422"/>
            <a:ext cx="5124713" cy="825542"/>
          </a:xfrm>
          <a:prstGeom prst="rect">
            <a:avLst/>
          </a:prstGeom>
        </p:spPr>
      </p:pic>
      <p:pic>
        <p:nvPicPr>
          <p:cNvPr id="11" name="Picture 10">
            <a:extLst>
              <a:ext uri="{FF2B5EF4-FFF2-40B4-BE49-F238E27FC236}">
                <a16:creationId xmlns:a16="http://schemas.microsoft.com/office/drawing/2014/main" id="{210A0AF4-0CC4-EF5C-5107-1396B4D225FF}"/>
              </a:ext>
            </a:extLst>
          </p:cNvPr>
          <p:cNvPicPr>
            <a:picLocks noChangeAspect="1"/>
          </p:cNvPicPr>
          <p:nvPr/>
        </p:nvPicPr>
        <p:blipFill>
          <a:blip r:embed="rId5"/>
          <a:stretch>
            <a:fillRect/>
          </a:stretch>
        </p:blipFill>
        <p:spPr>
          <a:xfrm>
            <a:off x="378936" y="4608699"/>
            <a:ext cx="5029458" cy="736638"/>
          </a:xfrm>
          <a:prstGeom prst="rect">
            <a:avLst/>
          </a:prstGeom>
        </p:spPr>
      </p:pic>
      <p:pic>
        <p:nvPicPr>
          <p:cNvPr id="13" name="Picture 12">
            <a:extLst>
              <a:ext uri="{FF2B5EF4-FFF2-40B4-BE49-F238E27FC236}">
                <a16:creationId xmlns:a16="http://schemas.microsoft.com/office/drawing/2014/main" id="{9C63D23C-9D9E-7E9F-3BF9-29ECB4575E63}"/>
              </a:ext>
            </a:extLst>
          </p:cNvPr>
          <p:cNvPicPr>
            <a:picLocks noChangeAspect="1"/>
          </p:cNvPicPr>
          <p:nvPr/>
        </p:nvPicPr>
        <p:blipFill>
          <a:blip r:embed="rId6"/>
          <a:stretch>
            <a:fillRect/>
          </a:stretch>
        </p:blipFill>
        <p:spPr>
          <a:xfrm>
            <a:off x="358649" y="5408575"/>
            <a:ext cx="4997707" cy="762039"/>
          </a:xfrm>
          <a:prstGeom prst="rect">
            <a:avLst/>
          </a:prstGeom>
        </p:spPr>
      </p:pic>
      <p:pic>
        <p:nvPicPr>
          <p:cNvPr id="15" name="Picture 14">
            <a:extLst>
              <a:ext uri="{FF2B5EF4-FFF2-40B4-BE49-F238E27FC236}">
                <a16:creationId xmlns:a16="http://schemas.microsoft.com/office/drawing/2014/main" id="{D39D1FCC-48F9-5EE3-6C2B-CE96AC539868}"/>
              </a:ext>
            </a:extLst>
          </p:cNvPr>
          <p:cNvPicPr>
            <a:picLocks noChangeAspect="1"/>
          </p:cNvPicPr>
          <p:nvPr/>
        </p:nvPicPr>
        <p:blipFill>
          <a:blip r:embed="rId7"/>
          <a:stretch>
            <a:fillRect/>
          </a:stretch>
        </p:blipFill>
        <p:spPr>
          <a:xfrm>
            <a:off x="5947501" y="3678605"/>
            <a:ext cx="5137414" cy="812842"/>
          </a:xfrm>
          <a:prstGeom prst="rect">
            <a:avLst/>
          </a:prstGeom>
        </p:spPr>
      </p:pic>
      <p:pic>
        <p:nvPicPr>
          <p:cNvPr id="17" name="Picture 16">
            <a:extLst>
              <a:ext uri="{FF2B5EF4-FFF2-40B4-BE49-F238E27FC236}">
                <a16:creationId xmlns:a16="http://schemas.microsoft.com/office/drawing/2014/main" id="{EFB44306-35A8-952A-2D7A-D003BE2FE1D0}"/>
              </a:ext>
            </a:extLst>
          </p:cNvPr>
          <p:cNvPicPr>
            <a:picLocks noChangeAspect="1"/>
          </p:cNvPicPr>
          <p:nvPr/>
        </p:nvPicPr>
        <p:blipFill>
          <a:blip r:embed="rId8"/>
          <a:stretch>
            <a:fillRect/>
          </a:stretch>
        </p:blipFill>
        <p:spPr>
          <a:xfrm>
            <a:off x="5947501" y="4735440"/>
            <a:ext cx="5023108" cy="673135"/>
          </a:xfrm>
          <a:prstGeom prst="rect">
            <a:avLst/>
          </a:prstGeom>
        </p:spPr>
      </p:pic>
      <p:pic>
        <p:nvPicPr>
          <p:cNvPr id="19" name="Picture 18">
            <a:extLst>
              <a:ext uri="{FF2B5EF4-FFF2-40B4-BE49-F238E27FC236}">
                <a16:creationId xmlns:a16="http://schemas.microsoft.com/office/drawing/2014/main" id="{A36CAC1C-82A1-E45E-A832-A5E488D765F4}"/>
              </a:ext>
            </a:extLst>
          </p:cNvPr>
          <p:cNvPicPr>
            <a:picLocks noChangeAspect="1"/>
          </p:cNvPicPr>
          <p:nvPr/>
        </p:nvPicPr>
        <p:blipFill>
          <a:blip r:embed="rId9"/>
          <a:stretch>
            <a:fillRect/>
          </a:stretch>
        </p:blipFill>
        <p:spPr>
          <a:xfrm>
            <a:off x="5947501" y="5478428"/>
            <a:ext cx="5054860" cy="692186"/>
          </a:xfrm>
          <a:prstGeom prst="rect">
            <a:avLst/>
          </a:prstGeom>
        </p:spPr>
      </p:pic>
    </p:spTree>
    <p:extLst>
      <p:ext uri="{BB962C8B-B14F-4D97-AF65-F5344CB8AC3E}">
        <p14:creationId xmlns:p14="http://schemas.microsoft.com/office/powerpoint/2010/main" val="228682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C27C7-D281-B559-79F0-975063093263}"/>
              </a:ext>
            </a:extLst>
          </p:cNvPr>
          <p:cNvSpPr>
            <a:spLocks noGrp="1"/>
          </p:cNvSpPr>
          <p:nvPr>
            <p:ph type="title"/>
          </p:nvPr>
        </p:nvSpPr>
        <p:spPr>
          <a:xfrm>
            <a:off x="838200" y="365125"/>
            <a:ext cx="10515600" cy="965835"/>
          </a:xfrm>
        </p:spPr>
        <p:txBody>
          <a:bodyPr>
            <a:normAutofit/>
          </a:bodyPr>
          <a:lstStyle/>
          <a:p>
            <a:r>
              <a:rPr lang="en-IN" b="1">
                <a:solidFill>
                  <a:schemeClr val="accent4">
                    <a:lumMod val="50000"/>
                  </a:schemeClr>
                </a:solidFill>
              </a:rPr>
              <a:t>BCD and ASCII Conversion </a:t>
            </a:r>
          </a:p>
        </p:txBody>
      </p:sp>
      <p:sp>
        <p:nvSpPr>
          <p:cNvPr id="7" name="TextBox 6">
            <a:extLst>
              <a:ext uri="{FF2B5EF4-FFF2-40B4-BE49-F238E27FC236}">
                <a16:creationId xmlns:a16="http://schemas.microsoft.com/office/drawing/2014/main" id="{AA9FF642-C771-E148-5B22-C9AD72A20C47}"/>
              </a:ext>
            </a:extLst>
          </p:cNvPr>
          <p:cNvSpPr txBox="1"/>
          <p:nvPr/>
        </p:nvSpPr>
        <p:spPr>
          <a:xfrm>
            <a:off x="365760" y="1367649"/>
            <a:ext cx="6096000" cy="523220"/>
          </a:xfrm>
          <a:prstGeom prst="rect">
            <a:avLst/>
          </a:prstGeom>
          <a:noFill/>
        </p:spPr>
        <p:txBody>
          <a:bodyPr wrap="square">
            <a:spAutoFit/>
          </a:bodyPr>
          <a:lstStyle/>
          <a:p>
            <a:r>
              <a:rPr lang="en-IN" sz="2800" b="1">
                <a:solidFill>
                  <a:schemeClr val="accent5">
                    <a:lumMod val="75000"/>
                  </a:schemeClr>
                </a:solidFill>
              </a:rPr>
              <a:t>BCD number system</a:t>
            </a:r>
          </a:p>
        </p:txBody>
      </p:sp>
      <p:pic>
        <p:nvPicPr>
          <p:cNvPr id="9" name="Picture 8">
            <a:extLst>
              <a:ext uri="{FF2B5EF4-FFF2-40B4-BE49-F238E27FC236}">
                <a16:creationId xmlns:a16="http://schemas.microsoft.com/office/drawing/2014/main" id="{8333795B-50B2-BEA9-2EA9-24E9F3535929}"/>
              </a:ext>
            </a:extLst>
          </p:cNvPr>
          <p:cNvPicPr>
            <a:picLocks noChangeAspect="1"/>
          </p:cNvPicPr>
          <p:nvPr/>
        </p:nvPicPr>
        <p:blipFill>
          <a:blip r:embed="rId2"/>
          <a:stretch>
            <a:fillRect/>
          </a:stretch>
        </p:blipFill>
        <p:spPr>
          <a:xfrm>
            <a:off x="9808194" y="155281"/>
            <a:ext cx="2018046" cy="6547437"/>
          </a:xfrm>
          <a:prstGeom prst="rect">
            <a:avLst/>
          </a:prstGeom>
        </p:spPr>
      </p:pic>
      <p:sp>
        <p:nvSpPr>
          <p:cNvPr id="11" name="TextBox 10">
            <a:extLst>
              <a:ext uri="{FF2B5EF4-FFF2-40B4-BE49-F238E27FC236}">
                <a16:creationId xmlns:a16="http://schemas.microsoft.com/office/drawing/2014/main" id="{BA54BACA-EEBA-431B-4C3C-F7568A1BF53C}"/>
              </a:ext>
            </a:extLst>
          </p:cNvPr>
          <p:cNvSpPr txBox="1"/>
          <p:nvPr/>
        </p:nvSpPr>
        <p:spPr>
          <a:xfrm>
            <a:off x="365760" y="2056510"/>
            <a:ext cx="9174480" cy="4448013"/>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IN" sz="3200"/>
              <a:t>Binary coded decimal</a:t>
            </a:r>
          </a:p>
          <a:p>
            <a:pPr marL="457200" indent="-457200" algn="just">
              <a:lnSpc>
                <a:spcPct val="150000"/>
              </a:lnSpc>
              <a:buFont typeface="Arial" panose="020B0604020202020204" pitchFamily="34" charset="0"/>
              <a:buChar char="•"/>
            </a:pPr>
            <a:r>
              <a:rPr lang="en-US" sz="3200"/>
              <a:t>BCD is needed because we use the digits 0 to 9 for numbers</a:t>
            </a:r>
            <a:r>
              <a:rPr lang="en-IN" sz="3200"/>
              <a:t>.</a:t>
            </a:r>
          </a:p>
          <a:p>
            <a:pPr marL="457200" indent="-457200" algn="just">
              <a:lnSpc>
                <a:spcPct val="150000"/>
              </a:lnSpc>
              <a:buFont typeface="Arial" panose="020B0604020202020204" pitchFamily="34" charset="0"/>
              <a:buChar char="•"/>
            </a:pPr>
            <a:r>
              <a:rPr lang="en-US" sz="3200"/>
              <a:t>BCD system is widely used in real-time clock (RTC) of the embedded systems. </a:t>
            </a:r>
          </a:p>
          <a:p>
            <a:pPr marL="457200" indent="-457200" algn="just">
              <a:lnSpc>
                <a:spcPct val="150000"/>
              </a:lnSpc>
              <a:buFont typeface="Arial" panose="020B0604020202020204" pitchFamily="34" charset="0"/>
              <a:buChar char="•"/>
            </a:pPr>
            <a:r>
              <a:rPr lang="en-US" sz="3200"/>
              <a:t>Binary representation of 0 to 9 is called BCD.</a:t>
            </a:r>
            <a:endParaRPr lang="en-IN" sz="3200"/>
          </a:p>
        </p:txBody>
      </p:sp>
    </p:spTree>
    <p:extLst>
      <p:ext uri="{BB962C8B-B14F-4D97-AF65-F5344CB8AC3E}">
        <p14:creationId xmlns:p14="http://schemas.microsoft.com/office/powerpoint/2010/main" val="10222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2AE9515-FDBE-9062-470C-B94B57FE3D0D}"/>
              </a:ext>
            </a:extLst>
          </p:cNvPr>
          <p:cNvGraphicFramePr/>
          <p:nvPr>
            <p:extLst>
              <p:ext uri="{D42A27DB-BD31-4B8C-83A1-F6EECF244321}">
                <p14:modId xmlns:p14="http://schemas.microsoft.com/office/powerpoint/2010/main" val="3453603986"/>
              </p:ext>
            </p:extLst>
          </p:nvPr>
        </p:nvGraphicFramePr>
        <p:xfrm>
          <a:off x="4277360" y="0"/>
          <a:ext cx="4236720" cy="2501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764A887-9498-7E6D-3D3A-3AC7F6D77D6B}"/>
              </a:ext>
            </a:extLst>
          </p:cNvPr>
          <p:cNvSpPr txBox="1"/>
          <p:nvPr/>
        </p:nvSpPr>
        <p:spPr>
          <a:xfrm>
            <a:off x="299720" y="2501053"/>
            <a:ext cx="5796280" cy="4154984"/>
          </a:xfrm>
          <a:prstGeom prst="rect">
            <a:avLst/>
          </a:prstGeom>
          <a:solidFill>
            <a:schemeClr val="accent2">
              <a:lumMod val="20000"/>
              <a:lumOff val="80000"/>
            </a:schemeClr>
          </a:solidFill>
        </p:spPr>
        <p:txBody>
          <a:bodyPr wrap="square">
            <a:spAutoFit/>
          </a:bodyPr>
          <a:lstStyle/>
          <a:p>
            <a:pPr marL="285750" indent="-285750" algn="just">
              <a:buFont typeface="Arial" panose="020B0604020202020204" pitchFamily="34" charset="0"/>
              <a:buChar char="•"/>
            </a:pPr>
            <a:r>
              <a:rPr lang="en-US" sz="2400"/>
              <a:t>In unpacked BCD, the lower 4 bits of the number represent the BCD number and the rest of the bits are 0. </a:t>
            </a:r>
          </a:p>
          <a:p>
            <a:pPr algn="just"/>
            <a:endParaRPr lang="en-US" sz="2400"/>
          </a:p>
          <a:p>
            <a:pPr marL="285750" indent="-285750" algn="just">
              <a:buFont typeface="Arial" panose="020B0604020202020204" pitchFamily="34" charset="0"/>
              <a:buChar char="•"/>
            </a:pPr>
            <a:r>
              <a:rPr lang="en-US" sz="2400"/>
              <a:t>For example, “</a:t>
            </a:r>
            <a:r>
              <a:rPr lang="en-US" sz="2400" b="1">
                <a:solidFill>
                  <a:srgbClr val="C00000"/>
                </a:solidFill>
              </a:rPr>
              <a:t>0000 1001</a:t>
            </a:r>
            <a:r>
              <a:rPr lang="en-US" sz="2400"/>
              <a:t>” and              “</a:t>
            </a:r>
            <a:r>
              <a:rPr lang="en-US" sz="2400" b="1">
                <a:solidFill>
                  <a:srgbClr val="C00000"/>
                </a:solidFill>
              </a:rPr>
              <a:t>0000 0101</a:t>
            </a:r>
            <a:r>
              <a:rPr lang="en-US" sz="2400"/>
              <a:t>” are unpacked BCD for 9 and 5, respectively. </a:t>
            </a:r>
          </a:p>
          <a:p>
            <a:pPr algn="just"/>
            <a:endParaRPr lang="en-US" sz="2400"/>
          </a:p>
          <a:p>
            <a:pPr marL="285750" indent="-285750" algn="just">
              <a:buFont typeface="Arial" panose="020B0604020202020204" pitchFamily="34" charset="0"/>
              <a:buChar char="•"/>
            </a:pPr>
            <a:r>
              <a:rPr lang="en-US" sz="2400"/>
              <a:t>In the case of unpacked BCD it takes 1 byte of memory location or a register of 8 bits to hold the number.</a:t>
            </a:r>
            <a:endParaRPr lang="en-IN" sz="2400"/>
          </a:p>
        </p:txBody>
      </p:sp>
      <p:sp>
        <p:nvSpPr>
          <p:cNvPr id="8" name="TextBox 7">
            <a:extLst>
              <a:ext uri="{FF2B5EF4-FFF2-40B4-BE49-F238E27FC236}">
                <a16:creationId xmlns:a16="http://schemas.microsoft.com/office/drawing/2014/main" id="{9287954B-B81D-CBFC-911E-2EA37E415CE6}"/>
              </a:ext>
            </a:extLst>
          </p:cNvPr>
          <p:cNvSpPr txBox="1"/>
          <p:nvPr/>
        </p:nvSpPr>
        <p:spPr>
          <a:xfrm>
            <a:off x="6395720" y="2501053"/>
            <a:ext cx="5643880" cy="4154984"/>
          </a:xfrm>
          <a:prstGeom prst="rect">
            <a:avLst/>
          </a:prstGeom>
          <a:solidFill>
            <a:schemeClr val="accent4">
              <a:lumMod val="20000"/>
              <a:lumOff val="80000"/>
            </a:schemeClr>
          </a:solidFill>
        </p:spPr>
        <p:txBody>
          <a:bodyPr wrap="square">
            <a:spAutoFit/>
          </a:bodyPr>
          <a:lstStyle/>
          <a:p>
            <a:pPr marL="342900" indent="-342900" algn="just">
              <a:buFont typeface="Arial" panose="020B0604020202020204" pitchFamily="34" charset="0"/>
              <a:buChar char="•"/>
            </a:pPr>
            <a:r>
              <a:rPr lang="en-US" sz="2400"/>
              <a:t>In the case of packed BCD, a single byte has two BCD numbers in it, one in the lower 4 bits and one in the upper 4 bits. </a:t>
            </a:r>
          </a:p>
          <a:p>
            <a:pPr marL="342900" indent="-342900" algn="just">
              <a:buFont typeface="Arial" panose="020B0604020202020204" pitchFamily="34" charset="0"/>
              <a:buChar char="•"/>
            </a:pPr>
            <a:endParaRPr lang="en-US" sz="2400"/>
          </a:p>
          <a:p>
            <a:pPr marL="342900" indent="-342900" algn="just">
              <a:buFont typeface="Arial" panose="020B0604020202020204" pitchFamily="34" charset="0"/>
              <a:buChar char="•"/>
            </a:pPr>
            <a:r>
              <a:rPr lang="en-US" sz="2400"/>
              <a:t>For example, “</a:t>
            </a:r>
            <a:r>
              <a:rPr lang="en-US" sz="2400" b="1">
                <a:solidFill>
                  <a:srgbClr val="C00000"/>
                </a:solidFill>
              </a:rPr>
              <a:t>0101 1001</a:t>
            </a:r>
            <a:r>
              <a:rPr lang="en-US" sz="2400"/>
              <a:t>” is packed BCD for 59. It takes only 1 byte of memory to store the packed BCD operands. </a:t>
            </a:r>
          </a:p>
          <a:p>
            <a:pPr marL="342900" indent="-342900" algn="just">
              <a:buFont typeface="Arial" panose="020B0604020202020204" pitchFamily="34" charset="0"/>
              <a:buChar char="•"/>
            </a:pPr>
            <a:endParaRPr lang="en-US" sz="2400"/>
          </a:p>
          <a:p>
            <a:pPr marL="342900" indent="-342900" algn="just">
              <a:buFont typeface="Arial" panose="020B0604020202020204" pitchFamily="34" charset="0"/>
              <a:buChar char="•"/>
            </a:pPr>
            <a:r>
              <a:rPr lang="en-US" sz="2400"/>
              <a:t>This is one reason to use packed BCD since it is twice as efficient in storing data. </a:t>
            </a:r>
            <a:endParaRPr lang="en-IN" sz="2400"/>
          </a:p>
        </p:txBody>
      </p:sp>
    </p:spTree>
    <p:extLst>
      <p:ext uri="{BB962C8B-B14F-4D97-AF65-F5344CB8AC3E}">
        <p14:creationId xmlns:p14="http://schemas.microsoft.com/office/powerpoint/2010/main" val="1481547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bg/>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build="p" animBg="1"/>
      <p:bldP spid="8"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A219-4AEA-9CCE-84E9-99A149D9E225}"/>
              </a:ext>
            </a:extLst>
          </p:cNvPr>
          <p:cNvSpPr>
            <a:spLocks noGrp="1"/>
          </p:cNvSpPr>
          <p:nvPr>
            <p:ph type="title"/>
          </p:nvPr>
        </p:nvSpPr>
        <p:spPr>
          <a:xfrm>
            <a:off x="198120" y="243205"/>
            <a:ext cx="11333480" cy="681355"/>
          </a:xfrm>
        </p:spPr>
        <p:txBody>
          <a:bodyPr>
            <a:normAutofit/>
          </a:bodyPr>
          <a:lstStyle/>
          <a:p>
            <a:r>
              <a:rPr lang="en-IN" sz="4000" b="1" i="0" u="none" strike="noStrike" baseline="0">
                <a:solidFill>
                  <a:schemeClr val="accent2">
                    <a:lumMod val="75000"/>
                  </a:schemeClr>
                </a:solidFill>
                <a:latin typeface="Times New Roman" panose="02020603050405020304" pitchFamily="18" charset="0"/>
                <a:cs typeface="Times New Roman" panose="02020603050405020304" pitchFamily="18" charset="0"/>
              </a:rPr>
              <a:t>Addition of unsigned numbers</a:t>
            </a:r>
            <a:endParaRPr lang="en-IN" sz="400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2F2B706-91D7-7E3E-1EEC-7762BF41F7E2}"/>
              </a:ext>
            </a:extLst>
          </p:cNvPr>
          <p:cNvPicPr>
            <a:picLocks noGrp="1" noChangeAspect="1"/>
          </p:cNvPicPr>
          <p:nvPr>
            <p:ph idx="1"/>
          </p:nvPr>
        </p:nvPicPr>
        <p:blipFill>
          <a:blip r:embed="rId2"/>
          <a:stretch>
            <a:fillRect/>
          </a:stretch>
        </p:blipFill>
        <p:spPr>
          <a:xfrm>
            <a:off x="2225563" y="1271300"/>
            <a:ext cx="7278594" cy="681355"/>
          </a:xfrm>
        </p:spPr>
      </p:pic>
      <p:sp>
        <p:nvSpPr>
          <p:cNvPr id="7" name="TextBox 6">
            <a:extLst>
              <a:ext uri="{FF2B5EF4-FFF2-40B4-BE49-F238E27FC236}">
                <a16:creationId xmlns:a16="http://schemas.microsoft.com/office/drawing/2014/main" id="{0963BA41-0D6E-7EE5-B8D6-70A539521568}"/>
              </a:ext>
            </a:extLst>
          </p:cNvPr>
          <p:cNvSpPr txBox="1"/>
          <p:nvPr/>
        </p:nvSpPr>
        <p:spPr>
          <a:xfrm>
            <a:off x="236220" y="2439035"/>
            <a:ext cx="11719560" cy="2806987"/>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000" b="0" i="0" u="none" strike="noStrike" baseline="0">
                <a:latin typeface="Times New Roman" panose="02020603050405020304" pitchFamily="18" charset="0"/>
                <a:cs typeface="Times New Roman" panose="02020603050405020304" pitchFamily="18" charset="0"/>
              </a:rPr>
              <a:t>The instructions ADD and ADC are used to add two operands. </a:t>
            </a:r>
          </a:p>
          <a:p>
            <a:pPr marL="342900" indent="-342900" algn="just">
              <a:lnSpc>
                <a:spcPct val="150000"/>
              </a:lnSpc>
              <a:buFont typeface="Wingdings" panose="05000000000000000000" pitchFamily="2" charset="2"/>
              <a:buChar char="q"/>
            </a:pPr>
            <a:r>
              <a:rPr lang="en-US" sz="2000" b="0" i="0" u="none" strike="noStrike" baseline="0">
                <a:latin typeface="Times New Roman" panose="02020603050405020304" pitchFamily="18" charset="0"/>
                <a:cs typeface="Times New Roman" panose="02020603050405020304" pitchFamily="18" charset="0"/>
              </a:rPr>
              <a:t>The destination operand must be a register. The Op2 operand can be a register or immediate. </a:t>
            </a:r>
          </a:p>
          <a:p>
            <a:pPr marL="342900" indent="-342900" algn="just">
              <a:lnSpc>
                <a:spcPct val="150000"/>
              </a:lnSpc>
              <a:buFont typeface="Wingdings" panose="05000000000000000000" pitchFamily="2" charset="2"/>
              <a:buChar char="q"/>
            </a:pPr>
            <a:r>
              <a:rPr lang="en-US" sz="2000" b="0" i="0" u="none" strike="noStrike" baseline="0">
                <a:latin typeface="Times New Roman" panose="02020603050405020304" pitchFamily="18" charset="0"/>
                <a:cs typeface="Times New Roman" panose="02020603050405020304" pitchFamily="18" charset="0"/>
              </a:rPr>
              <a:t>Remember</a:t>
            </a:r>
            <a:r>
              <a:rPr lang="en-US" sz="2000">
                <a:latin typeface="Times New Roman" panose="02020603050405020304" pitchFamily="18" charset="0"/>
                <a:cs typeface="Times New Roman" panose="02020603050405020304" pitchFamily="18" charset="0"/>
              </a:rPr>
              <a:t> </a:t>
            </a:r>
            <a:r>
              <a:rPr lang="en-US" sz="2000" b="0" i="0" u="none" strike="noStrike" baseline="0">
                <a:latin typeface="Times New Roman" panose="02020603050405020304" pitchFamily="18" charset="0"/>
                <a:cs typeface="Times New Roman" panose="02020603050405020304" pitchFamily="18" charset="0"/>
              </a:rPr>
              <a:t>that memory-to-register or memory-to-memory arithmetic and logic operations are never allowed in ARM Assembly language since it is a RISC processor.</a:t>
            </a:r>
          </a:p>
          <a:p>
            <a:pPr marL="342900" indent="-342900" algn="just">
              <a:lnSpc>
                <a:spcPct val="150000"/>
              </a:lnSpc>
              <a:buFont typeface="Wingdings" panose="05000000000000000000" pitchFamily="2" charset="2"/>
              <a:buChar char="q"/>
            </a:pPr>
            <a:r>
              <a:rPr lang="en-US" sz="2000" b="0" i="0" u="none" strike="noStrike" baseline="0">
                <a:latin typeface="Times New Roman" panose="02020603050405020304" pitchFamily="18" charset="0"/>
                <a:cs typeface="Times New Roman" panose="02020603050405020304" pitchFamily="18" charset="0"/>
              </a:rPr>
              <a:t> The instruction could change any of the Z, C, N, or V bits of the status flag register, as long as we use the ADDS instead of ADD. </a:t>
            </a: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7051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B68E-B56E-FE58-8A1B-30220647DD15}"/>
              </a:ext>
            </a:extLst>
          </p:cNvPr>
          <p:cNvSpPr>
            <a:spLocks noGrp="1"/>
          </p:cNvSpPr>
          <p:nvPr>
            <p:ph type="title"/>
          </p:nvPr>
        </p:nvSpPr>
        <p:spPr>
          <a:xfrm>
            <a:off x="838200" y="365125"/>
            <a:ext cx="10515600" cy="996315"/>
          </a:xfrm>
        </p:spPr>
        <p:txBody>
          <a:bodyPr/>
          <a:lstStyle/>
          <a:p>
            <a:r>
              <a:rPr lang="en-IN" b="1">
                <a:solidFill>
                  <a:schemeClr val="accent4">
                    <a:lumMod val="50000"/>
                  </a:schemeClr>
                </a:solidFill>
              </a:rPr>
              <a:t>ASCII numbers</a:t>
            </a:r>
          </a:p>
        </p:txBody>
      </p:sp>
      <p:pic>
        <p:nvPicPr>
          <p:cNvPr id="5" name="Picture 4">
            <a:extLst>
              <a:ext uri="{FF2B5EF4-FFF2-40B4-BE49-F238E27FC236}">
                <a16:creationId xmlns:a16="http://schemas.microsoft.com/office/drawing/2014/main" id="{10540249-A976-C930-1F02-079F3CA9379F}"/>
              </a:ext>
            </a:extLst>
          </p:cNvPr>
          <p:cNvPicPr>
            <a:picLocks noChangeAspect="1"/>
          </p:cNvPicPr>
          <p:nvPr/>
        </p:nvPicPr>
        <p:blipFill>
          <a:blip r:embed="rId2"/>
          <a:stretch>
            <a:fillRect/>
          </a:stretch>
        </p:blipFill>
        <p:spPr>
          <a:xfrm>
            <a:off x="1803400" y="1179179"/>
            <a:ext cx="8829040" cy="5406859"/>
          </a:xfrm>
          <a:prstGeom prst="rect">
            <a:avLst/>
          </a:prstGeom>
        </p:spPr>
      </p:pic>
    </p:spTree>
    <p:extLst>
      <p:ext uri="{BB962C8B-B14F-4D97-AF65-F5344CB8AC3E}">
        <p14:creationId xmlns:p14="http://schemas.microsoft.com/office/powerpoint/2010/main" val="167909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366B-546C-0CC1-C0E5-9BCB043542B0}"/>
              </a:ext>
            </a:extLst>
          </p:cNvPr>
          <p:cNvSpPr>
            <a:spLocks noGrp="1"/>
          </p:cNvSpPr>
          <p:nvPr>
            <p:ph type="title"/>
          </p:nvPr>
        </p:nvSpPr>
        <p:spPr>
          <a:xfrm>
            <a:off x="949960" y="29845"/>
            <a:ext cx="10515600" cy="894715"/>
          </a:xfrm>
        </p:spPr>
        <p:txBody>
          <a:bodyPr/>
          <a:lstStyle/>
          <a:p>
            <a:r>
              <a:rPr lang="en-US" b="1">
                <a:solidFill>
                  <a:schemeClr val="accent4">
                    <a:lumMod val="50000"/>
                  </a:schemeClr>
                </a:solidFill>
              </a:rPr>
              <a:t>ASCII to unpacked BCD conversion</a:t>
            </a:r>
            <a:endParaRPr lang="en-IN" b="1">
              <a:solidFill>
                <a:schemeClr val="accent4">
                  <a:lumMod val="50000"/>
                </a:schemeClr>
              </a:solidFill>
            </a:endParaRPr>
          </a:p>
        </p:txBody>
      </p:sp>
      <p:sp>
        <p:nvSpPr>
          <p:cNvPr id="5" name="TextBox 4">
            <a:extLst>
              <a:ext uri="{FF2B5EF4-FFF2-40B4-BE49-F238E27FC236}">
                <a16:creationId xmlns:a16="http://schemas.microsoft.com/office/drawing/2014/main" id="{10D1E3AF-EFCC-FFCF-09ED-7864A7B425D4}"/>
              </a:ext>
            </a:extLst>
          </p:cNvPr>
          <p:cNvSpPr txBox="1"/>
          <p:nvPr/>
        </p:nvSpPr>
        <p:spPr>
          <a:xfrm>
            <a:off x="772160" y="885577"/>
            <a:ext cx="4597400" cy="954107"/>
          </a:xfrm>
          <a:prstGeom prst="rect">
            <a:avLst/>
          </a:prstGeom>
          <a:noFill/>
        </p:spPr>
        <p:txBody>
          <a:bodyPr wrap="square">
            <a:spAutoFit/>
          </a:bodyPr>
          <a:lstStyle/>
          <a:p>
            <a:r>
              <a:rPr lang="en-US" sz="2800" b="1">
                <a:solidFill>
                  <a:srgbClr val="0070C0"/>
                </a:solidFill>
              </a:rPr>
              <a:t>ASCII to unpacked BCD conversion</a:t>
            </a:r>
            <a:endParaRPr lang="en-IN" sz="2800" b="1">
              <a:solidFill>
                <a:srgbClr val="0070C0"/>
              </a:solidFill>
            </a:endParaRPr>
          </a:p>
        </p:txBody>
      </p:sp>
      <p:sp>
        <p:nvSpPr>
          <p:cNvPr id="7" name="TextBox 6">
            <a:extLst>
              <a:ext uri="{FF2B5EF4-FFF2-40B4-BE49-F238E27FC236}">
                <a16:creationId xmlns:a16="http://schemas.microsoft.com/office/drawing/2014/main" id="{69039C5F-B76F-E72B-8A97-DB53297BEFEC}"/>
              </a:ext>
            </a:extLst>
          </p:cNvPr>
          <p:cNvSpPr txBox="1"/>
          <p:nvPr/>
        </p:nvSpPr>
        <p:spPr>
          <a:xfrm>
            <a:off x="5369560" y="856734"/>
            <a:ext cx="6096000" cy="1938992"/>
          </a:xfrm>
          <a:prstGeom prst="rect">
            <a:avLst/>
          </a:prstGeom>
          <a:solidFill>
            <a:schemeClr val="accent4">
              <a:lumMod val="20000"/>
              <a:lumOff val="80000"/>
            </a:schemeClr>
          </a:solidFill>
        </p:spPr>
        <p:txBody>
          <a:bodyPr wrap="square">
            <a:spAutoFit/>
          </a:bodyPr>
          <a:lstStyle/>
          <a:p>
            <a:pPr marL="342900" indent="-342900" algn="just">
              <a:buFont typeface="Arial" panose="020B0604020202020204" pitchFamily="34" charset="0"/>
              <a:buChar char="•"/>
            </a:pPr>
            <a:r>
              <a:rPr lang="en-US" sz="2400"/>
              <a:t>To convert ASCII data to unpacked BCD, the programmer must get rid of the tagged “011” in the upper 4 bits of the ASCII.</a:t>
            </a:r>
          </a:p>
          <a:p>
            <a:pPr marL="342900" indent="-342900" algn="just">
              <a:buFont typeface="Arial" panose="020B0604020202020204" pitchFamily="34" charset="0"/>
              <a:buChar char="•"/>
            </a:pPr>
            <a:r>
              <a:rPr lang="en-US" sz="2400"/>
              <a:t> To do that, each ASCII number is ANDed with “</a:t>
            </a:r>
            <a:r>
              <a:rPr lang="en-US" sz="2400" b="1">
                <a:solidFill>
                  <a:srgbClr val="C00000"/>
                </a:solidFill>
              </a:rPr>
              <a:t>0000 1111</a:t>
            </a:r>
            <a:r>
              <a:rPr lang="en-US" sz="2400"/>
              <a:t>” (0x0F).</a:t>
            </a:r>
            <a:endParaRPr lang="en-IN" sz="2400"/>
          </a:p>
        </p:txBody>
      </p:sp>
      <p:sp>
        <p:nvSpPr>
          <p:cNvPr id="9" name="TextBox 8">
            <a:extLst>
              <a:ext uri="{FF2B5EF4-FFF2-40B4-BE49-F238E27FC236}">
                <a16:creationId xmlns:a16="http://schemas.microsoft.com/office/drawing/2014/main" id="{5550757A-F504-900F-339D-03A2A49A4289}"/>
              </a:ext>
            </a:extLst>
          </p:cNvPr>
          <p:cNvSpPr txBox="1"/>
          <p:nvPr/>
        </p:nvSpPr>
        <p:spPr>
          <a:xfrm>
            <a:off x="772160" y="3032760"/>
            <a:ext cx="4597400" cy="954107"/>
          </a:xfrm>
          <a:prstGeom prst="rect">
            <a:avLst/>
          </a:prstGeom>
          <a:noFill/>
        </p:spPr>
        <p:txBody>
          <a:bodyPr wrap="square">
            <a:spAutoFit/>
          </a:bodyPr>
          <a:lstStyle/>
          <a:p>
            <a:r>
              <a:rPr lang="en-US" sz="2800" b="1">
                <a:solidFill>
                  <a:srgbClr val="0070C0"/>
                </a:solidFill>
              </a:rPr>
              <a:t>ASCII to packed BCD conversion</a:t>
            </a:r>
            <a:endParaRPr lang="en-IN" sz="2800" b="1">
              <a:solidFill>
                <a:srgbClr val="0070C0"/>
              </a:solidFill>
            </a:endParaRPr>
          </a:p>
        </p:txBody>
      </p:sp>
      <p:pic>
        <p:nvPicPr>
          <p:cNvPr id="11" name="Picture 10">
            <a:extLst>
              <a:ext uri="{FF2B5EF4-FFF2-40B4-BE49-F238E27FC236}">
                <a16:creationId xmlns:a16="http://schemas.microsoft.com/office/drawing/2014/main" id="{F825C1BE-65E2-6446-A774-57993711995F}"/>
              </a:ext>
            </a:extLst>
          </p:cNvPr>
          <p:cNvPicPr>
            <a:picLocks noChangeAspect="1"/>
          </p:cNvPicPr>
          <p:nvPr/>
        </p:nvPicPr>
        <p:blipFill>
          <a:blip r:embed="rId3"/>
          <a:stretch>
            <a:fillRect/>
          </a:stretch>
        </p:blipFill>
        <p:spPr>
          <a:xfrm>
            <a:off x="4673600" y="2829649"/>
            <a:ext cx="7388380" cy="1312972"/>
          </a:xfrm>
          <a:prstGeom prst="rect">
            <a:avLst/>
          </a:prstGeom>
        </p:spPr>
      </p:pic>
      <p:sp>
        <p:nvSpPr>
          <p:cNvPr id="13" name="TextBox 12">
            <a:extLst>
              <a:ext uri="{FF2B5EF4-FFF2-40B4-BE49-F238E27FC236}">
                <a16:creationId xmlns:a16="http://schemas.microsoft.com/office/drawing/2014/main" id="{B917254F-8258-7973-CF5C-5DAAE19745AF}"/>
              </a:ext>
            </a:extLst>
          </p:cNvPr>
          <p:cNvSpPr txBox="1"/>
          <p:nvPr/>
        </p:nvSpPr>
        <p:spPr>
          <a:xfrm>
            <a:off x="772160" y="4169807"/>
            <a:ext cx="11289820" cy="646331"/>
          </a:xfrm>
          <a:prstGeom prst="rect">
            <a:avLst/>
          </a:prstGeom>
          <a:solidFill>
            <a:schemeClr val="accent2">
              <a:lumMod val="60000"/>
              <a:lumOff val="40000"/>
            </a:schemeClr>
          </a:solidFill>
          <a:ln>
            <a:solidFill>
              <a:schemeClr val="accent1"/>
            </a:solidFill>
          </a:ln>
        </p:spPr>
        <p:txBody>
          <a:bodyPr wrap="square">
            <a:spAutoFit/>
          </a:bodyPr>
          <a:lstStyle/>
          <a:p>
            <a:pPr algn="just"/>
            <a:r>
              <a:rPr lang="en-US" b="1"/>
              <a:t>To convert ASCII to packed BCD, it is first converted to unpacked BCD (to get rid of the 3) and then combined to make packed BCD.</a:t>
            </a:r>
            <a:endParaRPr lang="en-IN" b="1"/>
          </a:p>
        </p:txBody>
      </p:sp>
      <p:sp>
        <p:nvSpPr>
          <p:cNvPr id="15" name="TextBox 14">
            <a:extLst>
              <a:ext uri="{FF2B5EF4-FFF2-40B4-BE49-F238E27FC236}">
                <a16:creationId xmlns:a16="http://schemas.microsoft.com/office/drawing/2014/main" id="{FC7F1E99-4183-8819-63BE-6623C30BDBE2}"/>
              </a:ext>
            </a:extLst>
          </p:cNvPr>
          <p:cNvSpPr txBox="1"/>
          <p:nvPr/>
        </p:nvSpPr>
        <p:spPr>
          <a:xfrm>
            <a:off x="772160" y="4968766"/>
            <a:ext cx="4328160" cy="954107"/>
          </a:xfrm>
          <a:prstGeom prst="rect">
            <a:avLst/>
          </a:prstGeom>
          <a:noFill/>
        </p:spPr>
        <p:txBody>
          <a:bodyPr wrap="square">
            <a:spAutoFit/>
          </a:bodyPr>
          <a:lstStyle/>
          <a:p>
            <a:r>
              <a:rPr lang="en-US" sz="2800" b="1">
                <a:solidFill>
                  <a:srgbClr val="0070C0"/>
                </a:solidFill>
              </a:rPr>
              <a:t>Packed BCD to ASCII conversion</a:t>
            </a:r>
            <a:endParaRPr lang="en-IN" sz="2800" b="1">
              <a:solidFill>
                <a:srgbClr val="0070C0"/>
              </a:solidFill>
            </a:endParaRPr>
          </a:p>
        </p:txBody>
      </p:sp>
      <p:pic>
        <p:nvPicPr>
          <p:cNvPr id="17" name="Picture 16">
            <a:extLst>
              <a:ext uri="{FF2B5EF4-FFF2-40B4-BE49-F238E27FC236}">
                <a16:creationId xmlns:a16="http://schemas.microsoft.com/office/drawing/2014/main" id="{B28ADB27-E3D5-8EF6-FBBD-E54D61291870}"/>
              </a:ext>
            </a:extLst>
          </p:cNvPr>
          <p:cNvPicPr>
            <a:picLocks noChangeAspect="1"/>
          </p:cNvPicPr>
          <p:nvPr/>
        </p:nvPicPr>
        <p:blipFill>
          <a:blip r:embed="rId4"/>
          <a:stretch>
            <a:fillRect/>
          </a:stretch>
        </p:blipFill>
        <p:spPr>
          <a:xfrm>
            <a:off x="4723370" y="4780478"/>
            <a:ext cx="7388380" cy="1330682"/>
          </a:xfrm>
          <a:prstGeom prst="rect">
            <a:avLst/>
          </a:prstGeom>
        </p:spPr>
      </p:pic>
      <p:sp>
        <p:nvSpPr>
          <p:cNvPr id="19" name="TextBox 18">
            <a:extLst>
              <a:ext uri="{FF2B5EF4-FFF2-40B4-BE49-F238E27FC236}">
                <a16:creationId xmlns:a16="http://schemas.microsoft.com/office/drawing/2014/main" id="{5894E890-AF54-4BDF-57D2-69AA94F50455}"/>
              </a:ext>
            </a:extLst>
          </p:cNvPr>
          <p:cNvSpPr txBox="1"/>
          <p:nvPr/>
        </p:nvSpPr>
        <p:spPr>
          <a:xfrm>
            <a:off x="772160" y="6122829"/>
            <a:ext cx="11289820" cy="646331"/>
          </a:xfrm>
          <a:prstGeom prst="rect">
            <a:avLst/>
          </a:prstGeom>
          <a:solidFill>
            <a:schemeClr val="accent2">
              <a:lumMod val="60000"/>
              <a:lumOff val="40000"/>
            </a:schemeClr>
          </a:solidFill>
        </p:spPr>
        <p:txBody>
          <a:bodyPr wrap="square">
            <a:spAutoFit/>
          </a:bodyPr>
          <a:lstStyle/>
          <a:p>
            <a:r>
              <a:rPr lang="en-US" b="1"/>
              <a:t>To convert packed BCD to ASCII, it must first be converted to unpacked and then the unpacked BCD is tagged with 011 0000 (0x30). </a:t>
            </a:r>
            <a:endParaRPr lang="en-IN" b="1"/>
          </a:p>
        </p:txBody>
      </p:sp>
    </p:spTree>
    <p:extLst>
      <p:ext uri="{BB962C8B-B14F-4D97-AF65-F5344CB8AC3E}">
        <p14:creationId xmlns:p14="http://schemas.microsoft.com/office/powerpoint/2010/main" val="246958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animBg="1"/>
      <p:bldP spid="9" grpId="0"/>
      <p:bldP spid="13" grpId="0" animBg="1"/>
      <p:bldP spid="15" grpId="0"/>
      <p:bldP spid="1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8B9C916-E6A0-7FEC-09BE-4C754B5D48CD}"/>
              </a:ext>
            </a:extLst>
          </p:cNvPr>
          <p:cNvGrpSpPr/>
          <p:nvPr/>
        </p:nvGrpSpPr>
        <p:grpSpPr>
          <a:xfrm>
            <a:off x="353576" y="953088"/>
            <a:ext cx="7581384" cy="2592752"/>
            <a:chOff x="3787656" y="2517728"/>
            <a:chExt cx="4686541" cy="1600282"/>
          </a:xfrm>
        </p:grpSpPr>
        <p:pic>
          <p:nvPicPr>
            <p:cNvPr id="5" name="Picture 4">
              <a:extLst>
                <a:ext uri="{FF2B5EF4-FFF2-40B4-BE49-F238E27FC236}">
                  <a16:creationId xmlns:a16="http://schemas.microsoft.com/office/drawing/2014/main" id="{724D5410-634E-55BB-3AC0-41942DDCDA8D}"/>
                </a:ext>
              </a:extLst>
            </p:cNvPr>
            <p:cNvPicPr>
              <a:picLocks noChangeAspect="1"/>
            </p:cNvPicPr>
            <p:nvPr/>
          </p:nvPicPr>
          <p:blipFill>
            <a:blip r:embed="rId2"/>
            <a:stretch>
              <a:fillRect/>
            </a:stretch>
          </p:blipFill>
          <p:spPr>
            <a:xfrm>
              <a:off x="3787656" y="2739989"/>
              <a:ext cx="4616687" cy="1378021"/>
            </a:xfrm>
            <a:prstGeom prst="rect">
              <a:avLst/>
            </a:prstGeom>
          </p:spPr>
        </p:pic>
        <p:pic>
          <p:nvPicPr>
            <p:cNvPr id="7" name="Picture 6">
              <a:extLst>
                <a:ext uri="{FF2B5EF4-FFF2-40B4-BE49-F238E27FC236}">
                  <a16:creationId xmlns:a16="http://schemas.microsoft.com/office/drawing/2014/main" id="{4E1B1236-AC14-3F3A-1828-904C2A7542FB}"/>
                </a:ext>
              </a:extLst>
            </p:cNvPr>
            <p:cNvPicPr>
              <a:picLocks noChangeAspect="1"/>
            </p:cNvPicPr>
            <p:nvPr/>
          </p:nvPicPr>
          <p:blipFill>
            <a:blip r:embed="rId3"/>
            <a:stretch>
              <a:fillRect/>
            </a:stretch>
          </p:blipFill>
          <p:spPr>
            <a:xfrm>
              <a:off x="3787656" y="2517728"/>
              <a:ext cx="4686541" cy="222261"/>
            </a:xfrm>
            <a:prstGeom prst="rect">
              <a:avLst/>
            </a:prstGeom>
          </p:spPr>
        </p:pic>
      </p:grpSp>
      <p:sp>
        <p:nvSpPr>
          <p:cNvPr id="10" name="TextBox 9">
            <a:extLst>
              <a:ext uri="{FF2B5EF4-FFF2-40B4-BE49-F238E27FC236}">
                <a16:creationId xmlns:a16="http://schemas.microsoft.com/office/drawing/2014/main" id="{811EB12F-17FD-3E80-2FD7-2C012BB31BDC}"/>
              </a:ext>
            </a:extLst>
          </p:cNvPr>
          <p:cNvSpPr txBox="1"/>
          <p:nvPr/>
        </p:nvSpPr>
        <p:spPr>
          <a:xfrm>
            <a:off x="353576" y="159529"/>
            <a:ext cx="6594353" cy="584775"/>
          </a:xfrm>
          <a:prstGeom prst="rect">
            <a:avLst/>
          </a:prstGeom>
          <a:noFill/>
        </p:spPr>
        <p:txBody>
          <a:bodyPr wrap="square">
            <a:spAutoFit/>
          </a:bodyPr>
          <a:lstStyle/>
          <a:p>
            <a:r>
              <a:rPr lang="en-US" sz="3200" b="1">
                <a:solidFill>
                  <a:srgbClr val="C00000"/>
                </a:solidFill>
              </a:rPr>
              <a:t>ASCII to packed BCD conversion </a:t>
            </a:r>
            <a:endParaRPr lang="en-IN" sz="3200" b="1">
              <a:solidFill>
                <a:srgbClr val="C00000"/>
              </a:solidFill>
            </a:endParaRPr>
          </a:p>
        </p:txBody>
      </p:sp>
      <p:grpSp>
        <p:nvGrpSpPr>
          <p:cNvPr id="15" name="Group 14">
            <a:extLst>
              <a:ext uri="{FF2B5EF4-FFF2-40B4-BE49-F238E27FC236}">
                <a16:creationId xmlns:a16="http://schemas.microsoft.com/office/drawing/2014/main" id="{6D7DCFE0-D176-A84F-D095-CCC71B455F53}"/>
              </a:ext>
            </a:extLst>
          </p:cNvPr>
          <p:cNvGrpSpPr/>
          <p:nvPr/>
        </p:nvGrpSpPr>
        <p:grpSpPr>
          <a:xfrm>
            <a:off x="3911600" y="4497772"/>
            <a:ext cx="8046720" cy="2094072"/>
            <a:chOff x="6604000" y="2284048"/>
            <a:chExt cx="4407126" cy="1364870"/>
          </a:xfrm>
        </p:grpSpPr>
        <p:pic>
          <p:nvPicPr>
            <p:cNvPr id="12" name="Picture 11">
              <a:extLst>
                <a:ext uri="{FF2B5EF4-FFF2-40B4-BE49-F238E27FC236}">
                  <a16:creationId xmlns:a16="http://schemas.microsoft.com/office/drawing/2014/main" id="{EE4079E5-D0DE-D48E-8C84-5E43D3800D01}"/>
                </a:ext>
              </a:extLst>
            </p:cNvPr>
            <p:cNvPicPr>
              <a:picLocks noChangeAspect="1"/>
            </p:cNvPicPr>
            <p:nvPr/>
          </p:nvPicPr>
          <p:blipFill>
            <a:blip r:embed="rId4"/>
            <a:stretch>
              <a:fillRect/>
            </a:stretch>
          </p:blipFill>
          <p:spPr>
            <a:xfrm>
              <a:off x="6604000" y="2582063"/>
              <a:ext cx="4407126" cy="1066855"/>
            </a:xfrm>
            <a:prstGeom prst="rect">
              <a:avLst/>
            </a:prstGeom>
          </p:spPr>
        </p:pic>
        <p:pic>
          <p:nvPicPr>
            <p:cNvPr id="14" name="Picture 13">
              <a:extLst>
                <a:ext uri="{FF2B5EF4-FFF2-40B4-BE49-F238E27FC236}">
                  <a16:creationId xmlns:a16="http://schemas.microsoft.com/office/drawing/2014/main" id="{DAEA7583-5962-6CFB-AE6D-2B85BD78FBFF}"/>
                </a:ext>
              </a:extLst>
            </p:cNvPr>
            <p:cNvPicPr>
              <a:picLocks noChangeAspect="1"/>
            </p:cNvPicPr>
            <p:nvPr/>
          </p:nvPicPr>
          <p:blipFill>
            <a:blip r:embed="rId5"/>
            <a:stretch>
              <a:fillRect/>
            </a:stretch>
          </p:blipFill>
          <p:spPr>
            <a:xfrm>
              <a:off x="6604000" y="2284048"/>
              <a:ext cx="4261069" cy="279414"/>
            </a:xfrm>
            <a:prstGeom prst="rect">
              <a:avLst/>
            </a:prstGeom>
          </p:spPr>
        </p:pic>
      </p:grpSp>
      <p:sp>
        <p:nvSpPr>
          <p:cNvPr id="17" name="TextBox 16">
            <a:extLst>
              <a:ext uri="{FF2B5EF4-FFF2-40B4-BE49-F238E27FC236}">
                <a16:creationId xmlns:a16="http://schemas.microsoft.com/office/drawing/2014/main" id="{114B71E2-0426-1816-7CF3-CA41408F5EA7}"/>
              </a:ext>
            </a:extLst>
          </p:cNvPr>
          <p:cNvSpPr txBox="1"/>
          <p:nvPr/>
        </p:nvSpPr>
        <p:spPr>
          <a:xfrm>
            <a:off x="3899929" y="3801343"/>
            <a:ext cx="6096000" cy="584775"/>
          </a:xfrm>
          <a:prstGeom prst="rect">
            <a:avLst/>
          </a:prstGeom>
          <a:noFill/>
        </p:spPr>
        <p:txBody>
          <a:bodyPr wrap="square">
            <a:spAutoFit/>
          </a:bodyPr>
          <a:lstStyle/>
          <a:p>
            <a:r>
              <a:rPr lang="en-US" sz="3200" b="1">
                <a:solidFill>
                  <a:srgbClr val="C00000"/>
                </a:solidFill>
              </a:rPr>
              <a:t>Packed BCD to ASCII conversion </a:t>
            </a:r>
            <a:endParaRPr lang="en-IN" sz="3200" b="1">
              <a:solidFill>
                <a:srgbClr val="C00000"/>
              </a:solidFill>
            </a:endParaRPr>
          </a:p>
        </p:txBody>
      </p:sp>
    </p:spTree>
    <p:extLst>
      <p:ext uri="{BB962C8B-B14F-4D97-AF65-F5344CB8AC3E}">
        <p14:creationId xmlns:p14="http://schemas.microsoft.com/office/powerpoint/2010/main" val="53645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A0DC6-3BF7-125E-A790-6BAFCAFB5BB4}"/>
              </a:ext>
            </a:extLst>
          </p:cNvPr>
          <p:cNvSpPr>
            <a:spLocks noGrp="1"/>
          </p:cNvSpPr>
          <p:nvPr>
            <p:ph type="title"/>
          </p:nvPr>
        </p:nvSpPr>
        <p:spPr>
          <a:xfrm>
            <a:off x="838200" y="172085"/>
            <a:ext cx="10515600" cy="823595"/>
          </a:xfrm>
        </p:spPr>
        <p:txBody>
          <a:bodyPr/>
          <a:lstStyle/>
          <a:p>
            <a:r>
              <a:rPr lang="en-US" b="1">
                <a:solidFill>
                  <a:srgbClr val="7030A0"/>
                </a:solidFill>
              </a:rPr>
              <a:t>Branch, Call, and Looping in ARM</a:t>
            </a:r>
            <a:endParaRPr lang="en-IN" b="1">
              <a:solidFill>
                <a:srgbClr val="7030A0"/>
              </a:solidFill>
            </a:endParaRPr>
          </a:p>
        </p:txBody>
      </p:sp>
      <p:sp>
        <p:nvSpPr>
          <p:cNvPr id="4" name="TextBox 3">
            <a:extLst>
              <a:ext uri="{FF2B5EF4-FFF2-40B4-BE49-F238E27FC236}">
                <a16:creationId xmlns:a16="http://schemas.microsoft.com/office/drawing/2014/main" id="{20615B92-0D8A-28E4-6B0F-1CB94A3D3DCA}"/>
              </a:ext>
            </a:extLst>
          </p:cNvPr>
          <p:cNvSpPr txBox="1"/>
          <p:nvPr/>
        </p:nvSpPr>
        <p:spPr>
          <a:xfrm>
            <a:off x="838200" y="1212334"/>
            <a:ext cx="6096000" cy="584775"/>
          </a:xfrm>
          <a:prstGeom prst="rect">
            <a:avLst/>
          </a:prstGeom>
          <a:noFill/>
        </p:spPr>
        <p:txBody>
          <a:bodyPr wrap="square">
            <a:spAutoFit/>
          </a:bodyPr>
          <a:lstStyle/>
          <a:p>
            <a:r>
              <a:rPr lang="en-IN" sz="3200" b="1">
                <a:solidFill>
                  <a:schemeClr val="accent4">
                    <a:lumMod val="50000"/>
                  </a:schemeClr>
                </a:solidFill>
              </a:rPr>
              <a:t>Looping in ARM</a:t>
            </a:r>
          </a:p>
        </p:txBody>
      </p:sp>
      <p:sp>
        <p:nvSpPr>
          <p:cNvPr id="6" name="TextBox 5">
            <a:extLst>
              <a:ext uri="{FF2B5EF4-FFF2-40B4-BE49-F238E27FC236}">
                <a16:creationId xmlns:a16="http://schemas.microsoft.com/office/drawing/2014/main" id="{6CCAAAFB-4FF9-2775-39BD-FF80AD686D4B}"/>
              </a:ext>
            </a:extLst>
          </p:cNvPr>
          <p:cNvSpPr txBox="1"/>
          <p:nvPr/>
        </p:nvSpPr>
        <p:spPr>
          <a:xfrm>
            <a:off x="4155440" y="1181555"/>
            <a:ext cx="6096000" cy="646331"/>
          </a:xfrm>
          <a:prstGeom prst="rect">
            <a:avLst/>
          </a:prstGeom>
          <a:solidFill>
            <a:schemeClr val="accent4">
              <a:lumMod val="20000"/>
              <a:lumOff val="80000"/>
            </a:schemeClr>
          </a:solidFill>
        </p:spPr>
        <p:txBody>
          <a:bodyPr wrap="square">
            <a:spAutoFit/>
          </a:bodyPr>
          <a:lstStyle/>
          <a:p>
            <a:pPr algn="just"/>
            <a:r>
              <a:rPr lang="en-US"/>
              <a:t>Repeating a sequence of instructions or an operation a certain number of times is called a loop.</a:t>
            </a:r>
            <a:endParaRPr lang="en-IN"/>
          </a:p>
        </p:txBody>
      </p:sp>
      <p:pic>
        <p:nvPicPr>
          <p:cNvPr id="8" name="Picture 7">
            <a:extLst>
              <a:ext uri="{FF2B5EF4-FFF2-40B4-BE49-F238E27FC236}">
                <a16:creationId xmlns:a16="http://schemas.microsoft.com/office/drawing/2014/main" id="{3F299BF2-FD5B-B61A-2FD7-E82FE3CAA7F0}"/>
              </a:ext>
            </a:extLst>
          </p:cNvPr>
          <p:cNvPicPr>
            <a:picLocks noChangeAspect="1"/>
          </p:cNvPicPr>
          <p:nvPr/>
        </p:nvPicPr>
        <p:blipFill>
          <a:blip r:embed="rId3"/>
          <a:stretch>
            <a:fillRect/>
          </a:stretch>
        </p:blipFill>
        <p:spPr>
          <a:xfrm>
            <a:off x="1133439" y="2467554"/>
            <a:ext cx="2158401" cy="3331231"/>
          </a:xfrm>
          <a:prstGeom prst="rect">
            <a:avLst/>
          </a:prstGeom>
        </p:spPr>
      </p:pic>
      <p:pic>
        <p:nvPicPr>
          <p:cNvPr id="10" name="Picture 9">
            <a:extLst>
              <a:ext uri="{FF2B5EF4-FFF2-40B4-BE49-F238E27FC236}">
                <a16:creationId xmlns:a16="http://schemas.microsoft.com/office/drawing/2014/main" id="{FC1F35B7-F5A4-CDBF-B7AD-8FA4880529D4}"/>
              </a:ext>
            </a:extLst>
          </p:cNvPr>
          <p:cNvPicPr>
            <a:picLocks noChangeAspect="1"/>
          </p:cNvPicPr>
          <p:nvPr/>
        </p:nvPicPr>
        <p:blipFill>
          <a:blip r:embed="rId4"/>
          <a:stretch>
            <a:fillRect/>
          </a:stretch>
        </p:blipFill>
        <p:spPr>
          <a:xfrm>
            <a:off x="4467141" y="2349444"/>
            <a:ext cx="5204446" cy="3449341"/>
          </a:xfrm>
          <a:prstGeom prst="rect">
            <a:avLst/>
          </a:prstGeom>
        </p:spPr>
      </p:pic>
    </p:spTree>
    <p:extLst>
      <p:ext uri="{BB962C8B-B14F-4D97-AF65-F5344CB8AC3E}">
        <p14:creationId xmlns:p14="http://schemas.microsoft.com/office/powerpoint/2010/main" val="232044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6A0A-1039-8AFF-3603-BC1DAB7C9AD1}"/>
              </a:ext>
            </a:extLst>
          </p:cNvPr>
          <p:cNvSpPr>
            <a:spLocks noGrp="1"/>
          </p:cNvSpPr>
          <p:nvPr>
            <p:ph type="title"/>
          </p:nvPr>
        </p:nvSpPr>
        <p:spPr>
          <a:xfrm>
            <a:off x="838200" y="299811"/>
            <a:ext cx="10515600" cy="1325563"/>
          </a:xfrm>
        </p:spPr>
        <p:txBody>
          <a:bodyPr/>
          <a:lstStyle/>
          <a:p>
            <a:r>
              <a:rPr lang="en-US" b="1">
                <a:solidFill>
                  <a:schemeClr val="accent4">
                    <a:lumMod val="50000"/>
                  </a:schemeClr>
                </a:solidFill>
              </a:rPr>
              <a:t>Using instruction BNE for looping</a:t>
            </a:r>
            <a:endParaRPr lang="en-IN" b="1">
              <a:solidFill>
                <a:schemeClr val="accent4">
                  <a:lumMod val="50000"/>
                </a:schemeClr>
              </a:solidFill>
            </a:endParaRPr>
          </a:p>
        </p:txBody>
      </p:sp>
      <p:sp>
        <p:nvSpPr>
          <p:cNvPr id="5" name="TextBox 4">
            <a:extLst>
              <a:ext uri="{FF2B5EF4-FFF2-40B4-BE49-F238E27FC236}">
                <a16:creationId xmlns:a16="http://schemas.microsoft.com/office/drawing/2014/main" id="{C9CC0DB9-BD15-CA53-9FC8-DEE15E7EC65E}"/>
              </a:ext>
            </a:extLst>
          </p:cNvPr>
          <p:cNvSpPr txBox="1"/>
          <p:nvPr/>
        </p:nvSpPr>
        <p:spPr>
          <a:xfrm>
            <a:off x="838200" y="1829191"/>
            <a:ext cx="6096000" cy="584775"/>
          </a:xfrm>
          <a:prstGeom prst="rect">
            <a:avLst/>
          </a:prstGeom>
          <a:noFill/>
        </p:spPr>
        <p:txBody>
          <a:bodyPr wrap="square">
            <a:spAutoFit/>
          </a:bodyPr>
          <a:lstStyle/>
          <a:p>
            <a:r>
              <a:rPr lang="en-US" sz="3200" b="1">
                <a:solidFill>
                  <a:srgbClr val="0070C0"/>
                </a:solidFill>
              </a:rPr>
              <a:t>BNE (branch if not equal) </a:t>
            </a:r>
            <a:endParaRPr lang="en-IN" sz="3200" b="1">
              <a:solidFill>
                <a:srgbClr val="0070C0"/>
              </a:solidFill>
            </a:endParaRPr>
          </a:p>
        </p:txBody>
      </p:sp>
      <p:pic>
        <p:nvPicPr>
          <p:cNvPr id="7" name="Picture 6">
            <a:extLst>
              <a:ext uri="{FF2B5EF4-FFF2-40B4-BE49-F238E27FC236}">
                <a16:creationId xmlns:a16="http://schemas.microsoft.com/office/drawing/2014/main" id="{5AF885F9-BDA9-EFD8-694C-EC1AB533AEDB}"/>
              </a:ext>
            </a:extLst>
          </p:cNvPr>
          <p:cNvPicPr>
            <a:picLocks noChangeAspect="1"/>
          </p:cNvPicPr>
          <p:nvPr/>
        </p:nvPicPr>
        <p:blipFill>
          <a:blip r:embed="rId3"/>
          <a:stretch>
            <a:fillRect/>
          </a:stretch>
        </p:blipFill>
        <p:spPr>
          <a:xfrm>
            <a:off x="838200" y="2940468"/>
            <a:ext cx="2828965" cy="2549561"/>
          </a:xfrm>
          <a:prstGeom prst="rect">
            <a:avLst/>
          </a:prstGeom>
        </p:spPr>
      </p:pic>
      <p:pic>
        <p:nvPicPr>
          <p:cNvPr id="9" name="Picture 8">
            <a:extLst>
              <a:ext uri="{FF2B5EF4-FFF2-40B4-BE49-F238E27FC236}">
                <a16:creationId xmlns:a16="http://schemas.microsoft.com/office/drawing/2014/main" id="{94E97CC1-6570-5AFC-0C77-03CC71B484C6}"/>
              </a:ext>
            </a:extLst>
          </p:cNvPr>
          <p:cNvPicPr>
            <a:picLocks noChangeAspect="1"/>
          </p:cNvPicPr>
          <p:nvPr/>
        </p:nvPicPr>
        <p:blipFill>
          <a:blip r:embed="rId4"/>
          <a:stretch>
            <a:fillRect/>
          </a:stretch>
        </p:blipFill>
        <p:spPr>
          <a:xfrm>
            <a:off x="4479841" y="2752689"/>
            <a:ext cx="6541340" cy="2737340"/>
          </a:xfrm>
          <a:prstGeom prst="rect">
            <a:avLst/>
          </a:prstGeom>
        </p:spPr>
      </p:pic>
      <p:sp>
        <p:nvSpPr>
          <p:cNvPr id="10" name="Speech Bubble: Rectangle with Corners Rounded 9">
            <a:extLst>
              <a:ext uri="{FF2B5EF4-FFF2-40B4-BE49-F238E27FC236}">
                <a16:creationId xmlns:a16="http://schemas.microsoft.com/office/drawing/2014/main" id="{E5CD916B-9366-38AC-9774-C2C78975FBCF}"/>
              </a:ext>
            </a:extLst>
          </p:cNvPr>
          <p:cNvSpPr/>
          <p:nvPr/>
        </p:nvSpPr>
        <p:spPr>
          <a:xfrm>
            <a:off x="6014963" y="1318211"/>
            <a:ext cx="2127552" cy="1151794"/>
          </a:xfrm>
          <a:prstGeom prst="wedgeRoundRectCallout">
            <a:avLst>
              <a:gd name="adj1" fmla="val -88371"/>
              <a:gd name="adj2" fmla="val 23750"/>
              <a:gd name="adj3" fmla="val 1666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rPr>
              <a:t>Uses the zero flag in the status register</a:t>
            </a:r>
            <a:r>
              <a:rPr lang="en-US"/>
              <a:t>.</a:t>
            </a:r>
            <a:endParaRPr lang="en-IN"/>
          </a:p>
        </p:txBody>
      </p:sp>
    </p:spTree>
    <p:extLst>
      <p:ext uri="{BB962C8B-B14F-4D97-AF65-F5344CB8AC3E}">
        <p14:creationId xmlns:p14="http://schemas.microsoft.com/office/powerpoint/2010/main" val="1452107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5A5AE-3EEF-2C71-950F-EBCFABF012C5}"/>
              </a:ext>
            </a:extLst>
          </p:cNvPr>
          <p:cNvPicPr>
            <a:picLocks noChangeAspect="1"/>
          </p:cNvPicPr>
          <p:nvPr/>
        </p:nvPicPr>
        <p:blipFill>
          <a:blip r:embed="rId3"/>
          <a:stretch>
            <a:fillRect/>
          </a:stretch>
        </p:blipFill>
        <p:spPr>
          <a:xfrm>
            <a:off x="399841" y="387758"/>
            <a:ext cx="8360821" cy="1391615"/>
          </a:xfrm>
          <a:prstGeom prst="rect">
            <a:avLst/>
          </a:prstGeom>
        </p:spPr>
      </p:pic>
      <p:pic>
        <p:nvPicPr>
          <p:cNvPr id="7" name="Picture 6">
            <a:extLst>
              <a:ext uri="{FF2B5EF4-FFF2-40B4-BE49-F238E27FC236}">
                <a16:creationId xmlns:a16="http://schemas.microsoft.com/office/drawing/2014/main" id="{C3616457-74FD-90A6-0992-1C3542674A89}"/>
              </a:ext>
            </a:extLst>
          </p:cNvPr>
          <p:cNvPicPr>
            <a:picLocks noChangeAspect="1"/>
          </p:cNvPicPr>
          <p:nvPr/>
        </p:nvPicPr>
        <p:blipFill>
          <a:blip r:embed="rId4"/>
          <a:stretch>
            <a:fillRect/>
          </a:stretch>
        </p:blipFill>
        <p:spPr>
          <a:xfrm>
            <a:off x="399841" y="2059208"/>
            <a:ext cx="6157834" cy="3563116"/>
          </a:xfrm>
          <a:prstGeom prst="rect">
            <a:avLst/>
          </a:prstGeom>
        </p:spPr>
      </p:pic>
      <p:pic>
        <p:nvPicPr>
          <p:cNvPr id="9" name="Picture 8">
            <a:extLst>
              <a:ext uri="{FF2B5EF4-FFF2-40B4-BE49-F238E27FC236}">
                <a16:creationId xmlns:a16="http://schemas.microsoft.com/office/drawing/2014/main" id="{1EE20597-053E-507D-C545-34D129AEEE4A}"/>
              </a:ext>
            </a:extLst>
          </p:cNvPr>
          <p:cNvPicPr>
            <a:picLocks noChangeAspect="1"/>
          </p:cNvPicPr>
          <p:nvPr/>
        </p:nvPicPr>
        <p:blipFill>
          <a:blip r:embed="rId5"/>
          <a:stretch>
            <a:fillRect/>
          </a:stretch>
        </p:blipFill>
        <p:spPr>
          <a:xfrm>
            <a:off x="6594468" y="1030939"/>
            <a:ext cx="2703878" cy="5233937"/>
          </a:xfrm>
          <a:prstGeom prst="rect">
            <a:avLst/>
          </a:prstGeom>
        </p:spPr>
      </p:pic>
      <p:pic>
        <p:nvPicPr>
          <p:cNvPr id="11" name="Picture 10">
            <a:extLst>
              <a:ext uri="{FF2B5EF4-FFF2-40B4-BE49-F238E27FC236}">
                <a16:creationId xmlns:a16="http://schemas.microsoft.com/office/drawing/2014/main" id="{E04FF6B3-8FF8-D15E-8D28-256A03AFD03B}"/>
              </a:ext>
            </a:extLst>
          </p:cNvPr>
          <p:cNvPicPr>
            <a:picLocks noChangeAspect="1"/>
          </p:cNvPicPr>
          <p:nvPr/>
        </p:nvPicPr>
        <p:blipFill>
          <a:blip r:embed="rId6"/>
          <a:stretch>
            <a:fillRect/>
          </a:stretch>
        </p:blipFill>
        <p:spPr>
          <a:xfrm>
            <a:off x="9335139" y="969784"/>
            <a:ext cx="2484473" cy="5295091"/>
          </a:xfrm>
          <a:prstGeom prst="rect">
            <a:avLst/>
          </a:prstGeom>
        </p:spPr>
      </p:pic>
    </p:spTree>
    <p:extLst>
      <p:ext uri="{BB962C8B-B14F-4D97-AF65-F5344CB8AC3E}">
        <p14:creationId xmlns:p14="http://schemas.microsoft.com/office/powerpoint/2010/main" val="210931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8E1B-9499-5637-E449-DE450268E74B}"/>
              </a:ext>
            </a:extLst>
          </p:cNvPr>
          <p:cNvSpPr>
            <a:spLocks noGrp="1"/>
          </p:cNvSpPr>
          <p:nvPr>
            <p:ph type="title"/>
          </p:nvPr>
        </p:nvSpPr>
        <p:spPr>
          <a:xfrm>
            <a:off x="838200" y="111125"/>
            <a:ext cx="10515600" cy="1325563"/>
          </a:xfrm>
        </p:spPr>
        <p:txBody>
          <a:bodyPr/>
          <a:lstStyle/>
          <a:p>
            <a:r>
              <a:rPr lang="en-US" b="1">
                <a:solidFill>
                  <a:schemeClr val="accent4">
                    <a:lumMod val="50000"/>
                  </a:schemeClr>
                </a:solidFill>
              </a:rPr>
              <a:t>Looping a trillion times with loop inside a loop </a:t>
            </a:r>
            <a:endParaRPr lang="en-IN" b="1">
              <a:solidFill>
                <a:schemeClr val="accent4">
                  <a:lumMod val="50000"/>
                </a:schemeClr>
              </a:solidFill>
            </a:endParaRPr>
          </a:p>
        </p:txBody>
      </p:sp>
      <p:sp>
        <p:nvSpPr>
          <p:cNvPr id="6" name="TextBox 5">
            <a:extLst>
              <a:ext uri="{FF2B5EF4-FFF2-40B4-BE49-F238E27FC236}">
                <a16:creationId xmlns:a16="http://schemas.microsoft.com/office/drawing/2014/main" id="{E11E1582-B5D8-05E3-839F-82369E67B079}"/>
              </a:ext>
            </a:extLst>
          </p:cNvPr>
          <p:cNvSpPr txBox="1"/>
          <p:nvPr/>
        </p:nvSpPr>
        <p:spPr>
          <a:xfrm>
            <a:off x="396240" y="1273611"/>
            <a:ext cx="6096000" cy="923330"/>
          </a:xfrm>
          <a:prstGeom prst="rect">
            <a:avLst/>
          </a:prstGeom>
          <a:noFill/>
        </p:spPr>
        <p:txBody>
          <a:bodyPr wrap="square">
            <a:spAutoFit/>
          </a:bodyPr>
          <a:lstStyle/>
          <a:p>
            <a:pPr algn="just"/>
            <a:r>
              <a:rPr lang="en-US" b="1"/>
              <a:t>Write a program to </a:t>
            </a:r>
          </a:p>
          <a:p>
            <a:pPr marL="342900" indent="-342900" algn="just">
              <a:buAutoNum type="alphaLcParenBoth"/>
            </a:pPr>
            <a:r>
              <a:rPr lang="en-US" b="1"/>
              <a:t>load the R0 register with the value 0x55, and </a:t>
            </a:r>
          </a:p>
          <a:p>
            <a:pPr marL="342900" indent="-342900" algn="just">
              <a:buAutoNum type="alphaLcParenBoth"/>
            </a:pPr>
            <a:r>
              <a:rPr lang="en-US" b="1"/>
              <a:t>complement it 16,000,000,000 (16 billion) times.</a:t>
            </a:r>
            <a:endParaRPr lang="en-IN" b="1"/>
          </a:p>
        </p:txBody>
      </p:sp>
      <p:pic>
        <p:nvPicPr>
          <p:cNvPr id="8" name="Picture 7">
            <a:extLst>
              <a:ext uri="{FF2B5EF4-FFF2-40B4-BE49-F238E27FC236}">
                <a16:creationId xmlns:a16="http://schemas.microsoft.com/office/drawing/2014/main" id="{73C0941D-15F0-C2D9-A008-ED4B4450F71E}"/>
              </a:ext>
            </a:extLst>
          </p:cNvPr>
          <p:cNvPicPr>
            <a:picLocks noChangeAspect="1"/>
          </p:cNvPicPr>
          <p:nvPr/>
        </p:nvPicPr>
        <p:blipFill>
          <a:blip r:embed="rId3"/>
          <a:stretch>
            <a:fillRect/>
          </a:stretch>
        </p:blipFill>
        <p:spPr>
          <a:xfrm>
            <a:off x="183356" y="2324644"/>
            <a:ext cx="7085362" cy="4045676"/>
          </a:xfrm>
          <a:prstGeom prst="rect">
            <a:avLst/>
          </a:prstGeom>
        </p:spPr>
      </p:pic>
      <p:sp>
        <p:nvSpPr>
          <p:cNvPr id="9" name="Speech Bubble: Rectangle with Corners Rounded 8">
            <a:extLst>
              <a:ext uri="{FF2B5EF4-FFF2-40B4-BE49-F238E27FC236}">
                <a16:creationId xmlns:a16="http://schemas.microsoft.com/office/drawing/2014/main" id="{C5294137-BFA4-96D2-4857-7198D9239D7A}"/>
              </a:ext>
            </a:extLst>
          </p:cNvPr>
          <p:cNvSpPr/>
          <p:nvPr/>
        </p:nvSpPr>
        <p:spPr>
          <a:xfrm>
            <a:off x="5415280" y="1523999"/>
            <a:ext cx="2672080" cy="1325563"/>
          </a:xfrm>
          <a:prstGeom prst="wedgeRoundRectCallout">
            <a:avLst>
              <a:gd name="adj1" fmla="val 65983"/>
              <a:gd name="adj2" fmla="val -969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70C0"/>
                </a:solidFill>
              </a:rPr>
              <a:t>In a </a:t>
            </a:r>
            <a:r>
              <a:rPr lang="en-US" sz="2800" b="1">
                <a:solidFill>
                  <a:srgbClr val="C00000"/>
                </a:solidFill>
              </a:rPr>
              <a:t>nested loop</a:t>
            </a:r>
            <a:r>
              <a:rPr lang="en-US" b="1">
                <a:solidFill>
                  <a:srgbClr val="0070C0"/>
                </a:solidFill>
              </a:rPr>
              <a:t>, we use two registers to hold the count. </a:t>
            </a:r>
            <a:endParaRPr lang="en-IN" b="1">
              <a:solidFill>
                <a:srgbClr val="0070C0"/>
              </a:solidFill>
            </a:endParaRPr>
          </a:p>
        </p:txBody>
      </p:sp>
      <p:pic>
        <p:nvPicPr>
          <p:cNvPr id="11" name="Picture 10">
            <a:extLst>
              <a:ext uri="{FF2B5EF4-FFF2-40B4-BE49-F238E27FC236}">
                <a16:creationId xmlns:a16="http://schemas.microsoft.com/office/drawing/2014/main" id="{811C4A55-9A5F-5A19-41AB-1C74AEB7E515}"/>
              </a:ext>
            </a:extLst>
          </p:cNvPr>
          <p:cNvPicPr>
            <a:picLocks noChangeAspect="1"/>
          </p:cNvPicPr>
          <p:nvPr/>
        </p:nvPicPr>
        <p:blipFill>
          <a:blip r:embed="rId4"/>
          <a:stretch>
            <a:fillRect/>
          </a:stretch>
        </p:blipFill>
        <p:spPr>
          <a:xfrm>
            <a:off x="8291570" y="1523999"/>
            <a:ext cx="3801565" cy="4761429"/>
          </a:xfrm>
          <a:prstGeom prst="rect">
            <a:avLst/>
          </a:prstGeom>
        </p:spPr>
      </p:pic>
    </p:spTree>
    <p:extLst>
      <p:ext uri="{BB962C8B-B14F-4D97-AF65-F5344CB8AC3E}">
        <p14:creationId xmlns:p14="http://schemas.microsoft.com/office/powerpoint/2010/main" val="155469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0543" y="176438"/>
            <a:ext cx="11505207" cy="6461125"/>
          </a:xfrm>
          <a:prstGeom prst="rect">
            <a:avLst/>
          </a:prstGeom>
        </p:spPr>
      </p:pic>
    </p:spTree>
    <p:extLst>
      <p:ext uri="{BB962C8B-B14F-4D97-AF65-F5344CB8AC3E}">
        <p14:creationId xmlns:p14="http://schemas.microsoft.com/office/powerpoint/2010/main" val="35318791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1654" t="1913" r="-1654" b="-1639"/>
          <a:stretch/>
        </p:blipFill>
        <p:spPr>
          <a:xfrm>
            <a:off x="500984" y="489420"/>
            <a:ext cx="11352450" cy="3801516"/>
          </a:xfrm>
          <a:prstGeom prst="rect">
            <a:avLst/>
          </a:prstGeom>
        </p:spPr>
      </p:pic>
    </p:spTree>
    <p:extLst>
      <p:ext uri="{BB962C8B-B14F-4D97-AF65-F5344CB8AC3E}">
        <p14:creationId xmlns:p14="http://schemas.microsoft.com/office/powerpoint/2010/main" val="2990790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 y="117026"/>
            <a:ext cx="11732079" cy="5331845"/>
          </a:xfrm>
          <a:prstGeom prst="rect">
            <a:avLst/>
          </a:prstGeom>
        </p:spPr>
      </p:pic>
    </p:spTree>
    <p:extLst>
      <p:ext uri="{BB962C8B-B14F-4D97-AF65-F5344CB8AC3E}">
        <p14:creationId xmlns:p14="http://schemas.microsoft.com/office/powerpoint/2010/main" val="899677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856C47-FCC0-939E-5579-C6D9F154DBEC}"/>
              </a:ext>
            </a:extLst>
          </p:cNvPr>
          <p:cNvPicPr>
            <a:picLocks noChangeAspect="1"/>
          </p:cNvPicPr>
          <p:nvPr/>
        </p:nvPicPr>
        <p:blipFill>
          <a:blip r:embed="rId2"/>
          <a:stretch>
            <a:fillRect/>
          </a:stretch>
        </p:blipFill>
        <p:spPr>
          <a:xfrm>
            <a:off x="364090" y="469030"/>
            <a:ext cx="11470639" cy="5923279"/>
          </a:xfrm>
          <a:prstGeom prst="rect">
            <a:avLst/>
          </a:prstGeom>
        </p:spPr>
      </p:pic>
    </p:spTree>
    <p:extLst>
      <p:ext uri="{BB962C8B-B14F-4D97-AF65-F5344CB8AC3E}">
        <p14:creationId xmlns:p14="http://schemas.microsoft.com/office/powerpoint/2010/main" val="35019204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23103" y="209095"/>
            <a:ext cx="9837426" cy="6559097"/>
          </a:xfrm>
          <a:prstGeom prst="rect">
            <a:avLst/>
          </a:prstGeom>
        </p:spPr>
      </p:pic>
    </p:spTree>
    <p:extLst>
      <p:ext uri="{BB962C8B-B14F-4D97-AF65-F5344CB8AC3E}">
        <p14:creationId xmlns:p14="http://schemas.microsoft.com/office/powerpoint/2010/main" val="3302312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77685" y="331560"/>
            <a:ext cx="9356272" cy="6526440"/>
          </a:xfrm>
          <a:prstGeom prst="rect">
            <a:avLst/>
          </a:prstGeom>
        </p:spPr>
      </p:pic>
    </p:spTree>
    <p:extLst>
      <p:ext uri="{BB962C8B-B14F-4D97-AF65-F5344CB8AC3E}">
        <p14:creationId xmlns:p14="http://schemas.microsoft.com/office/powerpoint/2010/main" val="1585286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64166" y="1094013"/>
            <a:ext cx="9600520" cy="4923065"/>
          </a:xfrm>
          <a:prstGeom prst="rect">
            <a:avLst/>
          </a:prstGeom>
        </p:spPr>
      </p:pic>
    </p:spTree>
    <p:extLst>
      <p:ext uri="{BB962C8B-B14F-4D97-AF65-F5344CB8AC3E}">
        <p14:creationId xmlns:p14="http://schemas.microsoft.com/office/powerpoint/2010/main" val="2366600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97341" y="73592"/>
            <a:ext cx="11202081" cy="2661444"/>
          </a:xfrm>
          <a:prstGeom prst="rect">
            <a:avLst/>
          </a:prstGeom>
        </p:spPr>
      </p:pic>
      <p:pic>
        <p:nvPicPr>
          <p:cNvPr id="3" name="Picture 2">
            <a:extLst>
              <a:ext uri="{FF2B5EF4-FFF2-40B4-BE49-F238E27FC236}">
                <a16:creationId xmlns:a16="http://schemas.microsoft.com/office/drawing/2014/main" id="{BEACFD9B-C42A-EFC2-1E2B-FFB14DBD25A3}"/>
              </a:ext>
            </a:extLst>
          </p:cNvPr>
          <p:cNvPicPr>
            <a:picLocks noChangeAspect="1"/>
          </p:cNvPicPr>
          <p:nvPr/>
        </p:nvPicPr>
        <p:blipFill>
          <a:blip r:embed="rId3"/>
          <a:stretch>
            <a:fillRect/>
          </a:stretch>
        </p:blipFill>
        <p:spPr>
          <a:xfrm>
            <a:off x="1675519" y="2735036"/>
            <a:ext cx="9583782" cy="3787684"/>
          </a:xfrm>
          <a:prstGeom prst="rect">
            <a:avLst/>
          </a:prstGeom>
        </p:spPr>
      </p:pic>
    </p:spTree>
    <p:extLst>
      <p:ext uri="{BB962C8B-B14F-4D97-AF65-F5344CB8AC3E}">
        <p14:creationId xmlns:p14="http://schemas.microsoft.com/office/powerpoint/2010/main" val="245706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01586" y="249916"/>
            <a:ext cx="9842663" cy="6224361"/>
          </a:xfrm>
          <a:prstGeom prst="rect">
            <a:avLst/>
          </a:prstGeom>
        </p:spPr>
      </p:pic>
    </p:spTree>
    <p:extLst>
      <p:ext uri="{BB962C8B-B14F-4D97-AF65-F5344CB8AC3E}">
        <p14:creationId xmlns:p14="http://schemas.microsoft.com/office/powerpoint/2010/main" val="987505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7231" y="372382"/>
            <a:ext cx="10545812" cy="6371318"/>
          </a:xfrm>
          <a:prstGeom prst="rect">
            <a:avLst/>
          </a:prstGeom>
        </p:spPr>
      </p:pic>
    </p:spTree>
    <p:extLst>
      <p:ext uri="{BB962C8B-B14F-4D97-AF65-F5344CB8AC3E}">
        <p14:creationId xmlns:p14="http://schemas.microsoft.com/office/powerpoint/2010/main" val="40234401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72243" y="571613"/>
            <a:ext cx="7810500" cy="1895475"/>
          </a:xfrm>
          <a:prstGeom prst="rect">
            <a:avLst/>
          </a:prstGeom>
        </p:spPr>
      </p:pic>
    </p:spTree>
    <p:extLst>
      <p:ext uri="{BB962C8B-B14F-4D97-AF65-F5344CB8AC3E}">
        <p14:creationId xmlns:p14="http://schemas.microsoft.com/office/powerpoint/2010/main" val="611012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11905" y="511175"/>
            <a:ext cx="10716066" cy="5922282"/>
          </a:xfrm>
          <a:prstGeom prst="rect">
            <a:avLst/>
          </a:prstGeom>
        </p:spPr>
      </p:pic>
    </p:spTree>
    <p:extLst>
      <p:ext uri="{BB962C8B-B14F-4D97-AF65-F5344CB8AC3E}">
        <p14:creationId xmlns:p14="http://schemas.microsoft.com/office/powerpoint/2010/main" val="3226875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42960" y="160109"/>
            <a:ext cx="9693075" cy="6452961"/>
          </a:xfrm>
          <a:prstGeom prst="rect">
            <a:avLst/>
          </a:prstGeom>
        </p:spPr>
      </p:pic>
    </p:spTree>
    <p:extLst>
      <p:ext uri="{BB962C8B-B14F-4D97-AF65-F5344CB8AC3E}">
        <p14:creationId xmlns:p14="http://schemas.microsoft.com/office/powerpoint/2010/main" val="25334843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7D8EC3-B69C-019A-F486-FEA0A969ACF7}"/>
              </a:ext>
            </a:extLst>
          </p:cNvPr>
          <p:cNvGrpSpPr/>
          <p:nvPr/>
        </p:nvGrpSpPr>
        <p:grpSpPr>
          <a:xfrm>
            <a:off x="0" y="181674"/>
            <a:ext cx="3126780" cy="6393052"/>
            <a:chOff x="5648960" y="464948"/>
            <a:chExt cx="3126780" cy="6393052"/>
          </a:xfrm>
        </p:grpSpPr>
        <p:pic>
          <p:nvPicPr>
            <p:cNvPr id="5" name="Picture 4">
              <a:extLst>
                <a:ext uri="{FF2B5EF4-FFF2-40B4-BE49-F238E27FC236}">
                  <a16:creationId xmlns:a16="http://schemas.microsoft.com/office/drawing/2014/main" id="{16E25DDB-13DD-A8CA-2308-69655CFC2110}"/>
                </a:ext>
              </a:extLst>
            </p:cNvPr>
            <p:cNvPicPr>
              <a:picLocks noChangeAspect="1"/>
            </p:cNvPicPr>
            <p:nvPr/>
          </p:nvPicPr>
          <p:blipFill>
            <a:blip r:embed="rId2"/>
            <a:stretch>
              <a:fillRect/>
            </a:stretch>
          </p:blipFill>
          <p:spPr>
            <a:xfrm>
              <a:off x="5765800" y="464948"/>
              <a:ext cx="3009940" cy="4564253"/>
            </a:xfrm>
            <a:prstGeom prst="rect">
              <a:avLst/>
            </a:prstGeom>
          </p:spPr>
        </p:pic>
        <p:pic>
          <p:nvPicPr>
            <p:cNvPr id="7" name="Picture 6">
              <a:extLst>
                <a:ext uri="{FF2B5EF4-FFF2-40B4-BE49-F238E27FC236}">
                  <a16:creationId xmlns:a16="http://schemas.microsoft.com/office/drawing/2014/main" id="{92D54CF9-20A7-3084-1CFA-F2AF0870AB9F}"/>
                </a:ext>
              </a:extLst>
            </p:cNvPr>
            <p:cNvPicPr>
              <a:picLocks noChangeAspect="1"/>
            </p:cNvPicPr>
            <p:nvPr/>
          </p:nvPicPr>
          <p:blipFill rotWithShape="1">
            <a:blip r:embed="rId3"/>
            <a:srcRect t="11714"/>
            <a:stretch/>
          </p:blipFill>
          <p:spPr>
            <a:xfrm>
              <a:off x="5648960" y="4943674"/>
              <a:ext cx="2854960" cy="1914326"/>
            </a:xfrm>
            <a:prstGeom prst="rect">
              <a:avLst/>
            </a:prstGeom>
          </p:spPr>
        </p:pic>
      </p:grpSp>
      <p:grpSp>
        <p:nvGrpSpPr>
          <p:cNvPr id="19" name="Group 18">
            <a:extLst>
              <a:ext uri="{FF2B5EF4-FFF2-40B4-BE49-F238E27FC236}">
                <a16:creationId xmlns:a16="http://schemas.microsoft.com/office/drawing/2014/main" id="{54E4AC01-4268-AF3A-0CA3-DBB8EE3BEA8A}"/>
              </a:ext>
            </a:extLst>
          </p:cNvPr>
          <p:cNvGrpSpPr/>
          <p:nvPr/>
        </p:nvGrpSpPr>
        <p:grpSpPr>
          <a:xfrm>
            <a:off x="3848140" y="136487"/>
            <a:ext cx="5229753" cy="6585025"/>
            <a:chOff x="3126780" y="141034"/>
            <a:chExt cx="5229753" cy="6585025"/>
          </a:xfrm>
        </p:grpSpPr>
        <p:pic>
          <p:nvPicPr>
            <p:cNvPr id="20" name="Picture 19">
              <a:extLst>
                <a:ext uri="{FF2B5EF4-FFF2-40B4-BE49-F238E27FC236}">
                  <a16:creationId xmlns:a16="http://schemas.microsoft.com/office/drawing/2014/main" id="{9386A157-9C4B-27F8-A2EA-9860CCB4FB00}"/>
                </a:ext>
              </a:extLst>
            </p:cNvPr>
            <p:cNvPicPr>
              <a:picLocks noChangeAspect="1"/>
            </p:cNvPicPr>
            <p:nvPr/>
          </p:nvPicPr>
          <p:blipFill rotWithShape="1">
            <a:blip r:embed="rId4"/>
            <a:srcRect l="2095"/>
            <a:stretch/>
          </p:blipFill>
          <p:spPr>
            <a:xfrm>
              <a:off x="3126780" y="141034"/>
              <a:ext cx="5229753" cy="5110798"/>
            </a:xfrm>
            <a:prstGeom prst="rect">
              <a:avLst/>
            </a:prstGeom>
          </p:spPr>
        </p:pic>
        <p:pic>
          <p:nvPicPr>
            <p:cNvPr id="21" name="Picture 20">
              <a:extLst>
                <a:ext uri="{FF2B5EF4-FFF2-40B4-BE49-F238E27FC236}">
                  <a16:creationId xmlns:a16="http://schemas.microsoft.com/office/drawing/2014/main" id="{6EA8CEDE-032A-6C61-2AAE-A8D0D2ECC6F2}"/>
                </a:ext>
              </a:extLst>
            </p:cNvPr>
            <p:cNvPicPr>
              <a:picLocks noChangeAspect="1"/>
            </p:cNvPicPr>
            <p:nvPr/>
          </p:nvPicPr>
          <p:blipFill>
            <a:blip r:embed="rId5"/>
            <a:stretch>
              <a:fillRect/>
            </a:stretch>
          </p:blipFill>
          <p:spPr>
            <a:xfrm>
              <a:off x="3355282" y="5251832"/>
              <a:ext cx="4071677" cy="1474227"/>
            </a:xfrm>
            <a:prstGeom prst="rect">
              <a:avLst/>
            </a:prstGeom>
          </p:spPr>
        </p:pic>
      </p:grpSp>
      <p:sp>
        <p:nvSpPr>
          <p:cNvPr id="22" name="Title 1">
            <a:extLst>
              <a:ext uri="{FF2B5EF4-FFF2-40B4-BE49-F238E27FC236}">
                <a16:creationId xmlns:a16="http://schemas.microsoft.com/office/drawing/2014/main" id="{0EEF08AD-78B2-CD4F-9C77-695C72B8097F}"/>
              </a:ext>
            </a:extLst>
          </p:cNvPr>
          <p:cNvSpPr txBox="1">
            <a:spLocks/>
          </p:cNvSpPr>
          <p:nvPr/>
        </p:nvSpPr>
        <p:spPr>
          <a:xfrm>
            <a:off x="8275320" y="232474"/>
            <a:ext cx="3416273" cy="1697355"/>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4">
                    <a:lumMod val="50000"/>
                  </a:schemeClr>
                </a:solidFill>
              </a:rPr>
              <a:t>BCC (branch if carry clear, </a:t>
            </a:r>
            <a:br>
              <a:rPr lang="en-US" b="1">
                <a:solidFill>
                  <a:schemeClr val="accent4">
                    <a:lumMod val="50000"/>
                  </a:schemeClr>
                </a:solidFill>
              </a:rPr>
            </a:br>
            <a:r>
              <a:rPr lang="en-US" b="1">
                <a:solidFill>
                  <a:schemeClr val="accent4">
                    <a:lumMod val="50000"/>
                  </a:schemeClr>
                </a:solidFill>
              </a:rPr>
              <a:t>branch if C = 0</a:t>
            </a:r>
            <a:endParaRPr lang="en-IN" b="1">
              <a:solidFill>
                <a:schemeClr val="accent4">
                  <a:lumMod val="50000"/>
                </a:schemeClr>
              </a:solidFill>
            </a:endParaRPr>
          </a:p>
        </p:txBody>
      </p:sp>
      <p:pic>
        <p:nvPicPr>
          <p:cNvPr id="24" name="Picture 23">
            <a:extLst>
              <a:ext uri="{FF2B5EF4-FFF2-40B4-BE49-F238E27FC236}">
                <a16:creationId xmlns:a16="http://schemas.microsoft.com/office/drawing/2014/main" id="{C11C4CF0-7CEF-5432-3B35-6605F7844211}"/>
              </a:ext>
            </a:extLst>
          </p:cNvPr>
          <p:cNvPicPr>
            <a:picLocks noChangeAspect="1"/>
          </p:cNvPicPr>
          <p:nvPr/>
        </p:nvPicPr>
        <p:blipFill>
          <a:blip r:embed="rId6"/>
          <a:stretch>
            <a:fillRect/>
          </a:stretch>
        </p:blipFill>
        <p:spPr>
          <a:xfrm>
            <a:off x="7784955" y="4928172"/>
            <a:ext cx="4224165" cy="1666199"/>
          </a:xfrm>
          <a:prstGeom prst="rect">
            <a:avLst/>
          </a:prstGeom>
        </p:spPr>
      </p:pic>
    </p:spTree>
    <p:extLst>
      <p:ext uri="{BB962C8B-B14F-4D97-AF65-F5344CB8AC3E}">
        <p14:creationId xmlns:p14="http://schemas.microsoft.com/office/powerpoint/2010/main" val="68511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20076A-D2F8-0865-2473-F2486181B08C}"/>
              </a:ext>
            </a:extLst>
          </p:cNvPr>
          <p:cNvPicPr>
            <a:picLocks noChangeAspect="1"/>
          </p:cNvPicPr>
          <p:nvPr/>
        </p:nvPicPr>
        <p:blipFill>
          <a:blip r:embed="rId2"/>
          <a:stretch>
            <a:fillRect/>
          </a:stretch>
        </p:blipFill>
        <p:spPr>
          <a:xfrm>
            <a:off x="364370" y="280650"/>
            <a:ext cx="10405229" cy="1681942"/>
          </a:xfrm>
          <a:prstGeom prst="rect">
            <a:avLst/>
          </a:prstGeom>
        </p:spPr>
      </p:pic>
      <p:pic>
        <p:nvPicPr>
          <p:cNvPr id="7" name="Picture 6">
            <a:extLst>
              <a:ext uri="{FF2B5EF4-FFF2-40B4-BE49-F238E27FC236}">
                <a16:creationId xmlns:a16="http://schemas.microsoft.com/office/drawing/2014/main" id="{DEA9ED91-478B-C02E-3981-593939C846D9}"/>
              </a:ext>
            </a:extLst>
          </p:cNvPr>
          <p:cNvPicPr>
            <a:picLocks noChangeAspect="1"/>
          </p:cNvPicPr>
          <p:nvPr/>
        </p:nvPicPr>
        <p:blipFill>
          <a:blip r:embed="rId3"/>
          <a:stretch>
            <a:fillRect/>
          </a:stretch>
        </p:blipFill>
        <p:spPr>
          <a:xfrm>
            <a:off x="568960" y="2184346"/>
            <a:ext cx="11054079" cy="4064054"/>
          </a:xfrm>
          <a:prstGeom prst="rect">
            <a:avLst/>
          </a:prstGeom>
        </p:spPr>
      </p:pic>
    </p:spTree>
    <p:extLst>
      <p:ext uri="{BB962C8B-B14F-4D97-AF65-F5344CB8AC3E}">
        <p14:creationId xmlns:p14="http://schemas.microsoft.com/office/powerpoint/2010/main" val="84409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787E-B7DC-407F-135D-6BC6AB323E6B}"/>
              </a:ext>
            </a:extLst>
          </p:cNvPr>
          <p:cNvSpPr>
            <a:spLocks noGrp="1"/>
          </p:cNvSpPr>
          <p:nvPr>
            <p:ph type="title"/>
          </p:nvPr>
        </p:nvSpPr>
        <p:spPr>
          <a:xfrm>
            <a:off x="320040" y="269239"/>
            <a:ext cx="10515600" cy="823595"/>
          </a:xfrm>
        </p:spPr>
        <p:txBody>
          <a:bodyPr/>
          <a:lstStyle/>
          <a:p>
            <a:r>
              <a:rPr lang="en-IN" b="1">
                <a:solidFill>
                  <a:schemeClr val="accent4">
                    <a:lumMod val="50000"/>
                  </a:schemeClr>
                </a:solidFill>
              </a:rPr>
              <a:t>Comparison of unsigned number</a:t>
            </a:r>
          </a:p>
        </p:txBody>
      </p:sp>
      <p:pic>
        <p:nvPicPr>
          <p:cNvPr id="5" name="Picture 4">
            <a:extLst>
              <a:ext uri="{FF2B5EF4-FFF2-40B4-BE49-F238E27FC236}">
                <a16:creationId xmlns:a16="http://schemas.microsoft.com/office/drawing/2014/main" id="{0E15DC81-817A-241B-2A32-FA97CC17487F}"/>
              </a:ext>
            </a:extLst>
          </p:cNvPr>
          <p:cNvPicPr>
            <a:picLocks noChangeAspect="1"/>
          </p:cNvPicPr>
          <p:nvPr/>
        </p:nvPicPr>
        <p:blipFill>
          <a:blip r:embed="rId2"/>
          <a:stretch>
            <a:fillRect/>
          </a:stretch>
        </p:blipFill>
        <p:spPr>
          <a:xfrm>
            <a:off x="2038314" y="1198881"/>
            <a:ext cx="8115372" cy="495940"/>
          </a:xfrm>
          <a:prstGeom prst="rect">
            <a:avLst/>
          </a:prstGeom>
        </p:spPr>
      </p:pic>
      <p:pic>
        <p:nvPicPr>
          <p:cNvPr id="7" name="Picture 6">
            <a:extLst>
              <a:ext uri="{FF2B5EF4-FFF2-40B4-BE49-F238E27FC236}">
                <a16:creationId xmlns:a16="http://schemas.microsoft.com/office/drawing/2014/main" id="{B30B64A3-3AD6-8868-9AD8-2A1C8510CC68}"/>
              </a:ext>
            </a:extLst>
          </p:cNvPr>
          <p:cNvPicPr>
            <a:picLocks noChangeAspect="1"/>
          </p:cNvPicPr>
          <p:nvPr/>
        </p:nvPicPr>
        <p:blipFill>
          <a:blip r:embed="rId3"/>
          <a:stretch>
            <a:fillRect/>
          </a:stretch>
        </p:blipFill>
        <p:spPr>
          <a:xfrm>
            <a:off x="7995920" y="1694821"/>
            <a:ext cx="3616358" cy="1478609"/>
          </a:xfrm>
          <a:prstGeom prst="rect">
            <a:avLst/>
          </a:prstGeom>
        </p:spPr>
      </p:pic>
      <p:pic>
        <p:nvPicPr>
          <p:cNvPr id="9" name="Picture 8">
            <a:extLst>
              <a:ext uri="{FF2B5EF4-FFF2-40B4-BE49-F238E27FC236}">
                <a16:creationId xmlns:a16="http://schemas.microsoft.com/office/drawing/2014/main" id="{136E112B-694E-37BE-9F50-90A7E5DF1A1C}"/>
              </a:ext>
            </a:extLst>
          </p:cNvPr>
          <p:cNvPicPr>
            <a:picLocks noChangeAspect="1"/>
          </p:cNvPicPr>
          <p:nvPr/>
        </p:nvPicPr>
        <p:blipFill>
          <a:blip r:embed="rId4"/>
          <a:stretch>
            <a:fillRect/>
          </a:stretch>
        </p:blipFill>
        <p:spPr>
          <a:xfrm>
            <a:off x="5852761" y="3321596"/>
            <a:ext cx="5969295" cy="2194593"/>
          </a:xfrm>
          <a:prstGeom prst="rect">
            <a:avLst/>
          </a:prstGeom>
        </p:spPr>
      </p:pic>
      <p:grpSp>
        <p:nvGrpSpPr>
          <p:cNvPr id="14" name="Group 13">
            <a:extLst>
              <a:ext uri="{FF2B5EF4-FFF2-40B4-BE49-F238E27FC236}">
                <a16:creationId xmlns:a16="http://schemas.microsoft.com/office/drawing/2014/main" id="{BCFB4143-8DFC-1E6C-5259-31645BEDD6EC}"/>
              </a:ext>
            </a:extLst>
          </p:cNvPr>
          <p:cNvGrpSpPr/>
          <p:nvPr/>
        </p:nvGrpSpPr>
        <p:grpSpPr>
          <a:xfrm>
            <a:off x="228600" y="2210605"/>
            <a:ext cx="5775960" cy="2893052"/>
            <a:chOff x="320040" y="1821188"/>
            <a:chExt cx="5309008" cy="2511319"/>
          </a:xfrm>
        </p:grpSpPr>
        <p:pic>
          <p:nvPicPr>
            <p:cNvPr id="11" name="Picture 10">
              <a:extLst>
                <a:ext uri="{FF2B5EF4-FFF2-40B4-BE49-F238E27FC236}">
                  <a16:creationId xmlns:a16="http://schemas.microsoft.com/office/drawing/2014/main" id="{56604CEB-DBEB-1882-C1BA-FAA8E89E8B41}"/>
                </a:ext>
              </a:extLst>
            </p:cNvPr>
            <p:cNvPicPr>
              <a:picLocks noChangeAspect="1"/>
            </p:cNvPicPr>
            <p:nvPr/>
          </p:nvPicPr>
          <p:blipFill>
            <a:blip r:embed="rId5"/>
            <a:stretch>
              <a:fillRect/>
            </a:stretch>
          </p:blipFill>
          <p:spPr>
            <a:xfrm>
              <a:off x="320040" y="1821188"/>
              <a:ext cx="5309008" cy="922012"/>
            </a:xfrm>
            <a:prstGeom prst="rect">
              <a:avLst/>
            </a:prstGeom>
          </p:spPr>
        </p:pic>
        <p:pic>
          <p:nvPicPr>
            <p:cNvPr id="13" name="Picture 12">
              <a:extLst>
                <a:ext uri="{FF2B5EF4-FFF2-40B4-BE49-F238E27FC236}">
                  <a16:creationId xmlns:a16="http://schemas.microsoft.com/office/drawing/2014/main" id="{4E354FE3-A9B2-BA75-1C4F-01B56FE40379}"/>
                </a:ext>
              </a:extLst>
            </p:cNvPr>
            <p:cNvPicPr>
              <a:picLocks noChangeAspect="1"/>
            </p:cNvPicPr>
            <p:nvPr/>
          </p:nvPicPr>
          <p:blipFill>
            <a:blip r:embed="rId6"/>
            <a:stretch>
              <a:fillRect/>
            </a:stretch>
          </p:blipFill>
          <p:spPr>
            <a:xfrm>
              <a:off x="334832" y="2722880"/>
              <a:ext cx="5259104" cy="1609627"/>
            </a:xfrm>
            <a:prstGeom prst="rect">
              <a:avLst/>
            </a:prstGeom>
          </p:spPr>
        </p:pic>
      </p:grpSp>
    </p:spTree>
    <p:extLst>
      <p:ext uri="{BB962C8B-B14F-4D97-AF65-F5344CB8AC3E}">
        <p14:creationId xmlns:p14="http://schemas.microsoft.com/office/powerpoint/2010/main" val="287387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8A607C-EEAE-6BF3-4C70-1F7A4D09FA8B}"/>
              </a:ext>
            </a:extLst>
          </p:cNvPr>
          <p:cNvPicPr>
            <a:picLocks noChangeAspect="1"/>
          </p:cNvPicPr>
          <p:nvPr/>
        </p:nvPicPr>
        <p:blipFill>
          <a:blip r:embed="rId2"/>
          <a:stretch>
            <a:fillRect/>
          </a:stretch>
        </p:blipFill>
        <p:spPr>
          <a:xfrm>
            <a:off x="1229198" y="1117600"/>
            <a:ext cx="9733604" cy="3844364"/>
          </a:xfrm>
          <a:prstGeom prst="rect">
            <a:avLst/>
          </a:prstGeom>
        </p:spPr>
      </p:pic>
    </p:spTree>
    <p:extLst>
      <p:ext uri="{BB962C8B-B14F-4D97-AF65-F5344CB8AC3E}">
        <p14:creationId xmlns:p14="http://schemas.microsoft.com/office/powerpoint/2010/main" val="1304124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C9DAF5-1936-BD90-C70E-F806CB3C3255}"/>
              </a:ext>
            </a:extLst>
          </p:cNvPr>
          <p:cNvPicPr>
            <a:picLocks noChangeAspect="1"/>
          </p:cNvPicPr>
          <p:nvPr/>
        </p:nvPicPr>
        <p:blipFill>
          <a:blip r:embed="rId2"/>
          <a:stretch>
            <a:fillRect/>
          </a:stretch>
        </p:blipFill>
        <p:spPr>
          <a:xfrm>
            <a:off x="484655" y="250102"/>
            <a:ext cx="11013059" cy="5845898"/>
          </a:xfrm>
          <a:prstGeom prst="rect">
            <a:avLst/>
          </a:prstGeom>
        </p:spPr>
      </p:pic>
    </p:spTree>
    <p:extLst>
      <p:ext uri="{BB962C8B-B14F-4D97-AF65-F5344CB8AC3E}">
        <p14:creationId xmlns:p14="http://schemas.microsoft.com/office/powerpoint/2010/main" val="409912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CB04B-A41D-C7DB-702B-B35FBD5DFDB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383939" y="297056"/>
            <a:ext cx="11566016" cy="60427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8027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B856B-DD8F-4094-BEA7-08CBBD265A6B}"/>
              </a:ext>
            </a:extLst>
          </p:cNvPr>
          <p:cNvSpPr>
            <a:spLocks noGrp="1"/>
          </p:cNvSpPr>
          <p:nvPr>
            <p:ph type="title"/>
          </p:nvPr>
        </p:nvSpPr>
        <p:spPr>
          <a:xfrm>
            <a:off x="838200" y="365125"/>
            <a:ext cx="4292600" cy="1290955"/>
          </a:xfrm>
        </p:spPr>
        <p:txBody>
          <a:bodyPr>
            <a:normAutofit fontScale="90000"/>
          </a:bodyPr>
          <a:lstStyle/>
          <a:p>
            <a:r>
              <a:rPr lang="en-US" b="1">
                <a:solidFill>
                  <a:schemeClr val="accent4">
                    <a:lumMod val="50000"/>
                  </a:schemeClr>
                </a:solidFill>
              </a:rPr>
              <a:t>Division of unsigned </a:t>
            </a:r>
            <a:br>
              <a:rPr lang="en-US" b="1">
                <a:solidFill>
                  <a:schemeClr val="accent4">
                    <a:lumMod val="50000"/>
                  </a:schemeClr>
                </a:solidFill>
              </a:rPr>
            </a:br>
            <a:r>
              <a:rPr lang="en-US" b="1">
                <a:solidFill>
                  <a:schemeClr val="accent4">
                    <a:lumMod val="50000"/>
                  </a:schemeClr>
                </a:solidFill>
              </a:rPr>
              <a:t>numbers in ARM</a:t>
            </a:r>
            <a:endParaRPr lang="en-IN" b="1">
              <a:solidFill>
                <a:schemeClr val="accent4">
                  <a:lumMod val="50000"/>
                </a:schemeClr>
              </a:solidFill>
            </a:endParaRPr>
          </a:p>
        </p:txBody>
      </p:sp>
      <p:pic>
        <p:nvPicPr>
          <p:cNvPr id="5" name="Picture 4">
            <a:extLst>
              <a:ext uri="{FF2B5EF4-FFF2-40B4-BE49-F238E27FC236}">
                <a16:creationId xmlns:a16="http://schemas.microsoft.com/office/drawing/2014/main" id="{61185F44-FA8D-1224-6E5F-9592BE3B2046}"/>
              </a:ext>
            </a:extLst>
          </p:cNvPr>
          <p:cNvPicPr>
            <a:picLocks noChangeAspect="1"/>
          </p:cNvPicPr>
          <p:nvPr/>
        </p:nvPicPr>
        <p:blipFill>
          <a:blip r:embed="rId2"/>
          <a:stretch>
            <a:fillRect/>
          </a:stretch>
        </p:blipFill>
        <p:spPr>
          <a:xfrm>
            <a:off x="5130800" y="112375"/>
            <a:ext cx="6929120" cy="1205490"/>
          </a:xfrm>
          <a:prstGeom prst="rect">
            <a:avLst/>
          </a:prstGeom>
        </p:spPr>
      </p:pic>
      <p:pic>
        <p:nvPicPr>
          <p:cNvPr id="7" name="Picture 6">
            <a:extLst>
              <a:ext uri="{FF2B5EF4-FFF2-40B4-BE49-F238E27FC236}">
                <a16:creationId xmlns:a16="http://schemas.microsoft.com/office/drawing/2014/main" id="{6F63509B-628E-568F-B05E-83C07649F04F}"/>
              </a:ext>
            </a:extLst>
          </p:cNvPr>
          <p:cNvPicPr>
            <a:picLocks noChangeAspect="1"/>
          </p:cNvPicPr>
          <p:nvPr/>
        </p:nvPicPr>
        <p:blipFill>
          <a:blip r:embed="rId3"/>
          <a:stretch>
            <a:fillRect/>
          </a:stretch>
        </p:blipFill>
        <p:spPr>
          <a:xfrm>
            <a:off x="5130800" y="1301641"/>
            <a:ext cx="6929120" cy="3264775"/>
          </a:xfrm>
          <a:prstGeom prst="rect">
            <a:avLst/>
          </a:prstGeom>
        </p:spPr>
      </p:pic>
      <p:grpSp>
        <p:nvGrpSpPr>
          <p:cNvPr id="10" name="Group 9">
            <a:extLst>
              <a:ext uri="{FF2B5EF4-FFF2-40B4-BE49-F238E27FC236}">
                <a16:creationId xmlns:a16="http://schemas.microsoft.com/office/drawing/2014/main" id="{1BB6597C-B107-1C68-F0C2-A5998A64C4D3}"/>
              </a:ext>
            </a:extLst>
          </p:cNvPr>
          <p:cNvGrpSpPr/>
          <p:nvPr/>
        </p:nvGrpSpPr>
        <p:grpSpPr>
          <a:xfrm>
            <a:off x="5130800" y="-40025"/>
            <a:ext cx="6929120" cy="4454041"/>
            <a:chOff x="5130800" y="61575"/>
            <a:chExt cx="6929120" cy="4454041"/>
          </a:xfrm>
        </p:grpSpPr>
        <p:pic>
          <p:nvPicPr>
            <p:cNvPr id="8" name="Picture 7">
              <a:extLst>
                <a:ext uri="{FF2B5EF4-FFF2-40B4-BE49-F238E27FC236}">
                  <a16:creationId xmlns:a16="http://schemas.microsoft.com/office/drawing/2014/main" id="{5F634F8D-ACE7-46FC-A771-A98B8AAE17F8}"/>
                </a:ext>
              </a:extLst>
            </p:cNvPr>
            <p:cNvPicPr>
              <a:picLocks noChangeAspect="1"/>
            </p:cNvPicPr>
            <p:nvPr/>
          </p:nvPicPr>
          <p:blipFill>
            <a:blip r:embed="rId2"/>
            <a:stretch>
              <a:fillRect/>
            </a:stretch>
          </p:blipFill>
          <p:spPr>
            <a:xfrm>
              <a:off x="5130800" y="61575"/>
              <a:ext cx="6929120" cy="1205490"/>
            </a:xfrm>
            <a:prstGeom prst="rect">
              <a:avLst/>
            </a:prstGeom>
          </p:spPr>
        </p:pic>
        <p:pic>
          <p:nvPicPr>
            <p:cNvPr id="9" name="Picture 8">
              <a:extLst>
                <a:ext uri="{FF2B5EF4-FFF2-40B4-BE49-F238E27FC236}">
                  <a16:creationId xmlns:a16="http://schemas.microsoft.com/office/drawing/2014/main" id="{4F9FC014-96E6-24B4-2D44-49D945E24452}"/>
                </a:ext>
              </a:extLst>
            </p:cNvPr>
            <p:cNvPicPr>
              <a:picLocks noChangeAspect="1"/>
            </p:cNvPicPr>
            <p:nvPr/>
          </p:nvPicPr>
          <p:blipFill>
            <a:blip r:embed="rId3"/>
            <a:stretch>
              <a:fillRect/>
            </a:stretch>
          </p:blipFill>
          <p:spPr>
            <a:xfrm>
              <a:off x="5130800" y="1250841"/>
              <a:ext cx="6929120" cy="3264775"/>
            </a:xfrm>
            <a:prstGeom prst="rect">
              <a:avLst/>
            </a:prstGeom>
          </p:spPr>
        </p:pic>
      </p:grpSp>
      <p:pic>
        <p:nvPicPr>
          <p:cNvPr id="12" name="Picture 11">
            <a:extLst>
              <a:ext uri="{FF2B5EF4-FFF2-40B4-BE49-F238E27FC236}">
                <a16:creationId xmlns:a16="http://schemas.microsoft.com/office/drawing/2014/main" id="{810A8860-F2A6-4CFC-8811-CDED51075D0D}"/>
              </a:ext>
            </a:extLst>
          </p:cNvPr>
          <p:cNvPicPr>
            <a:picLocks noChangeAspect="1"/>
          </p:cNvPicPr>
          <p:nvPr/>
        </p:nvPicPr>
        <p:blipFill>
          <a:blip r:embed="rId4"/>
          <a:stretch>
            <a:fillRect/>
          </a:stretch>
        </p:blipFill>
        <p:spPr>
          <a:xfrm>
            <a:off x="121920" y="1542948"/>
            <a:ext cx="5011568" cy="4431132"/>
          </a:xfrm>
          <a:prstGeom prst="rect">
            <a:avLst/>
          </a:prstGeom>
        </p:spPr>
      </p:pic>
    </p:spTree>
    <p:extLst>
      <p:ext uri="{BB962C8B-B14F-4D97-AF65-F5344CB8AC3E}">
        <p14:creationId xmlns:p14="http://schemas.microsoft.com/office/powerpoint/2010/main" val="291200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0B02-F150-070B-98B1-AFA82DDBFD49}"/>
              </a:ext>
            </a:extLst>
          </p:cNvPr>
          <p:cNvSpPr>
            <a:spLocks noGrp="1"/>
          </p:cNvSpPr>
          <p:nvPr>
            <p:ph type="title"/>
          </p:nvPr>
        </p:nvSpPr>
        <p:spPr>
          <a:xfrm>
            <a:off x="656090" y="255264"/>
            <a:ext cx="10515600" cy="762635"/>
          </a:xfrm>
        </p:spPr>
        <p:txBody>
          <a:bodyPr/>
          <a:lstStyle/>
          <a:p>
            <a:r>
              <a:rPr lang="en-IN" b="1">
                <a:solidFill>
                  <a:schemeClr val="accent4">
                    <a:lumMod val="50000"/>
                  </a:schemeClr>
                </a:solidFill>
              </a:rPr>
              <a:t>TST (Test) </a:t>
            </a:r>
          </a:p>
        </p:txBody>
      </p:sp>
      <p:pic>
        <p:nvPicPr>
          <p:cNvPr id="5" name="Picture 4">
            <a:extLst>
              <a:ext uri="{FF2B5EF4-FFF2-40B4-BE49-F238E27FC236}">
                <a16:creationId xmlns:a16="http://schemas.microsoft.com/office/drawing/2014/main" id="{081AED7B-9B21-4E37-24F1-3A21FAD01842}"/>
              </a:ext>
            </a:extLst>
          </p:cNvPr>
          <p:cNvPicPr>
            <a:picLocks noChangeAspect="1"/>
          </p:cNvPicPr>
          <p:nvPr/>
        </p:nvPicPr>
        <p:blipFill>
          <a:blip r:embed="rId2"/>
          <a:stretch>
            <a:fillRect/>
          </a:stretch>
        </p:blipFill>
        <p:spPr>
          <a:xfrm>
            <a:off x="656090" y="1017899"/>
            <a:ext cx="9863413" cy="567061"/>
          </a:xfrm>
          <a:prstGeom prst="rect">
            <a:avLst/>
          </a:prstGeom>
        </p:spPr>
      </p:pic>
      <p:grpSp>
        <p:nvGrpSpPr>
          <p:cNvPr id="10" name="Group 9">
            <a:extLst>
              <a:ext uri="{FF2B5EF4-FFF2-40B4-BE49-F238E27FC236}">
                <a16:creationId xmlns:a16="http://schemas.microsoft.com/office/drawing/2014/main" id="{A195ABBD-D94A-CED1-3B96-E8BAAEBB0402}"/>
              </a:ext>
            </a:extLst>
          </p:cNvPr>
          <p:cNvGrpSpPr/>
          <p:nvPr/>
        </p:nvGrpSpPr>
        <p:grpSpPr>
          <a:xfrm>
            <a:off x="656090" y="2082772"/>
            <a:ext cx="9190491" cy="3200766"/>
            <a:chOff x="656090" y="2082772"/>
            <a:chExt cx="9190491" cy="3200766"/>
          </a:xfrm>
        </p:grpSpPr>
        <p:pic>
          <p:nvPicPr>
            <p:cNvPr id="7" name="Picture 6">
              <a:extLst>
                <a:ext uri="{FF2B5EF4-FFF2-40B4-BE49-F238E27FC236}">
                  <a16:creationId xmlns:a16="http://schemas.microsoft.com/office/drawing/2014/main" id="{F2D31FD5-280A-90D6-418E-F7F3899C3FEB}"/>
                </a:ext>
              </a:extLst>
            </p:cNvPr>
            <p:cNvPicPr>
              <a:picLocks noChangeAspect="1"/>
            </p:cNvPicPr>
            <p:nvPr/>
          </p:nvPicPr>
          <p:blipFill>
            <a:blip r:embed="rId3"/>
            <a:stretch>
              <a:fillRect/>
            </a:stretch>
          </p:blipFill>
          <p:spPr>
            <a:xfrm>
              <a:off x="656090" y="2082772"/>
              <a:ext cx="4362950" cy="3200766"/>
            </a:xfrm>
            <a:prstGeom prst="rect">
              <a:avLst/>
            </a:prstGeom>
          </p:spPr>
        </p:pic>
        <p:pic>
          <p:nvPicPr>
            <p:cNvPr id="9" name="Picture 8">
              <a:extLst>
                <a:ext uri="{FF2B5EF4-FFF2-40B4-BE49-F238E27FC236}">
                  <a16:creationId xmlns:a16="http://schemas.microsoft.com/office/drawing/2014/main" id="{149273E8-EADE-9C6D-70A6-7D98C97F8825}"/>
                </a:ext>
              </a:extLst>
            </p:cNvPr>
            <p:cNvPicPr>
              <a:picLocks noChangeAspect="1"/>
            </p:cNvPicPr>
            <p:nvPr/>
          </p:nvPicPr>
          <p:blipFill>
            <a:blip r:embed="rId4"/>
            <a:stretch>
              <a:fillRect/>
            </a:stretch>
          </p:blipFill>
          <p:spPr>
            <a:xfrm>
              <a:off x="5019040" y="2154223"/>
              <a:ext cx="4827541" cy="3129315"/>
            </a:xfrm>
            <a:prstGeom prst="rect">
              <a:avLst/>
            </a:prstGeom>
          </p:spPr>
        </p:pic>
      </p:grpSp>
    </p:spTree>
    <p:extLst>
      <p:ext uri="{BB962C8B-B14F-4D97-AF65-F5344CB8AC3E}">
        <p14:creationId xmlns:p14="http://schemas.microsoft.com/office/powerpoint/2010/main" val="287204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4EC095-60CC-E9A3-4320-52ABF69C6A6B}"/>
              </a:ext>
            </a:extLst>
          </p:cNvPr>
          <p:cNvPicPr>
            <a:picLocks noChangeAspect="1"/>
          </p:cNvPicPr>
          <p:nvPr/>
        </p:nvPicPr>
        <p:blipFill>
          <a:blip r:embed="rId2"/>
          <a:stretch>
            <a:fillRect/>
          </a:stretch>
        </p:blipFill>
        <p:spPr>
          <a:xfrm>
            <a:off x="1198880" y="660400"/>
            <a:ext cx="10127509" cy="5360791"/>
          </a:xfrm>
          <a:prstGeom prst="rect">
            <a:avLst/>
          </a:prstGeom>
        </p:spPr>
      </p:pic>
    </p:spTree>
    <p:extLst>
      <p:ext uri="{BB962C8B-B14F-4D97-AF65-F5344CB8AC3E}">
        <p14:creationId xmlns:p14="http://schemas.microsoft.com/office/powerpoint/2010/main" val="1478776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1726-26D3-B7BF-E6DB-E30F7D263A28}"/>
              </a:ext>
            </a:extLst>
          </p:cNvPr>
          <p:cNvSpPr>
            <a:spLocks noGrp="1"/>
          </p:cNvSpPr>
          <p:nvPr>
            <p:ph type="title"/>
          </p:nvPr>
        </p:nvSpPr>
        <p:spPr>
          <a:xfrm>
            <a:off x="838200" y="314326"/>
            <a:ext cx="10515600" cy="644968"/>
          </a:xfrm>
        </p:spPr>
        <p:txBody>
          <a:bodyPr>
            <a:normAutofit fontScale="90000"/>
          </a:bodyPr>
          <a:lstStyle/>
          <a:p>
            <a:r>
              <a:rPr lang="en-IN" b="1">
                <a:solidFill>
                  <a:schemeClr val="accent4">
                    <a:lumMod val="50000"/>
                  </a:schemeClr>
                </a:solidFill>
              </a:rPr>
              <a:t>Unconditional branch (jump) instruction</a:t>
            </a:r>
          </a:p>
        </p:txBody>
      </p:sp>
      <p:sp>
        <p:nvSpPr>
          <p:cNvPr id="5" name="TextBox 4">
            <a:extLst>
              <a:ext uri="{FF2B5EF4-FFF2-40B4-BE49-F238E27FC236}">
                <a16:creationId xmlns:a16="http://schemas.microsoft.com/office/drawing/2014/main" id="{C4714C52-5165-A96E-4420-398D5E7CBBB0}"/>
              </a:ext>
            </a:extLst>
          </p:cNvPr>
          <p:cNvSpPr txBox="1"/>
          <p:nvPr/>
        </p:nvSpPr>
        <p:spPr>
          <a:xfrm>
            <a:off x="257781" y="1402656"/>
            <a:ext cx="6096000" cy="1200329"/>
          </a:xfrm>
          <a:prstGeom prst="rect">
            <a:avLst/>
          </a:prstGeom>
          <a:solidFill>
            <a:schemeClr val="bg2"/>
          </a:solidFill>
        </p:spPr>
        <p:txBody>
          <a:bodyPr wrap="square">
            <a:spAutoFit/>
          </a:bodyPr>
          <a:lstStyle/>
          <a:p>
            <a:pPr marL="285750" indent="-285750" algn="just">
              <a:buFont typeface="Arial" panose="020B0604020202020204" pitchFamily="34" charset="0"/>
              <a:buChar char="•"/>
            </a:pPr>
            <a:r>
              <a:rPr lang="en-US"/>
              <a:t>The unconditional branch is a jump in which control is transferred unconditionally to the target location. </a:t>
            </a:r>
          </a:p>
          <a:p>
            <a:pPr marL="285750" indent="-285750" algn="just">
              <a:buFont typeface="Arial" panose="020B0604020202020204" pitchFamily="34" charset="0"/>
              <a:buChar char="•"/>
            </a:pPr>
            <a:r>
              <a:rPr lang="en-US"/>
              <a:t>In the ARM there are two unconditional branches: B (branch) and BX (branch and exchange). </a:t>
            </a:r>
            <a:endParaRPr lang="en-IN"/>
          </a:p>
        </p:txBody>
      </p:sp>
      <p:sp>
        <p:nvSpPr>
          <p:cNvPr id="7" name="TextBox 6">
            <a:extLst>
              <a:ext uri="{FF2B5EF4-FFF2-40B4-BE49-F238E27FC236}">
                <a16:creationId xmlns:a16="http://schemas.microsoft.com/office/drawing/2014/main" id="{3DE9B27B-74D9-1AFD-CAC2-C5A322113E7A}"/>
              </a:ext>
            </a:extLst>
          </p:cNvPr>
          <p:cNvSpPr txBox="1"/>
          <p:nvPr/>
        </p:nvSpPr>
        <p:spPr>
          <a:xfrm>
            <a:off x="257781" y="2870021"/>
            <a:ext cx="6097772" cy="3139321"/>
          </a:xfrm>
          <a:prstGeom prst="rect">
            <a:avLst/>
          </a:prstGeom>
          <a:noFill/>
        </p:spPr>
        <p:txBody>
          <a:bodyPr wrap="square">
            <a:spAutoFit/>
          </a:bodyPr>
          <a:lstStyle/>
          <a:p>
            <a:r>
              <a:rPr lang="en-US" sz="3600" b="1">
                <a:solidFill>
                  <a:schemeClr val="accent2">
                    <a:lumMod val="50000"/>
                  </a:schemeClr>
                </a:solidFill>
              </a:rPr>
              <a:t>B (Branch)</a:t>
            </a:r>
          </a:p>
          <a:p>
            <a:endParaRPr lang="en-US"/>
          </a:p>
          <a:p>
            <a:pPr marL="285750" indent="-285750">
              <a:buFont typeface="Arial" panose="020B0604020202020204" pitchFamily="34" charset="0"/>
              <a:buChar char="•"/>
            </a:pPr>
            <a:r>
              <a:rPr lang="en-US"/>
              <a:t>B (branch) is an unconditional jump that can go to any memory location in the 32M byte address space of the ARM.</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Another syntax for B instruction is BAL (branch always).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B has different usages like implementing if/else, while, and for instructions. </a:t>
            </a:r>
            <a:endParaRPr lang="en-IN"/>
          </a:p>
        </p:txBody>
      </p:sp>
      <p:pic>
        <p:nvPicPr>
          <p:cNvPr id="9" name="Picture 8">
            <a:extLst>
              <a:ext uri="{FF2B5EF4-FFF2-40B4-BE49-F238E27FC236}">
                <a16:creationId xmlns:a16="http://schemas.microsoft.com/office/drawing/2014/main" id="{C95B70B1-E8A2-0923-161A-F12795D2F0F0}"/>
              </a:ext>
            </a:extLst>
          </p:cNvPr>
          <p:cNvPicPr>
            <a:picLocks noChangeAspect="1"/>
          </p:cNvPicPr>
          <p:nvPr/>
        </p:nvPicPr>
        <p:blipFill>
          <a:blip r:embed="rId2"/>
          <a:stretch>
            <a:fillRect/>
          </a:stretch>
        </p:blipFill>
        <p:spPr>
          <a:xfrm>
            <a:off x="6454068" y="1402656"/>
            <a:ext cx="5583896" cy="2191149"/>
          </a:xfrm>
          <a:prstGeom prst="rect">
            <a:avLst/>
          </a:prstGeom>
        </p:spPr>
      </p:pic>
      <p:pic>
        <p:nvPicPr>
          <p:cNvPr id="4" name="Picture 3">
            <a:extLst>
              <a:ext uri="{FF2B5EF4-FFF2-40B4-BE49-F238E27FC236}">
                <a16:creationId xmlns:a16="http://schemas.microsoft.com/office/drawing/2014/main" id="{8F8E2DFA-18DD-D921-51D9-043A0C6B7868}"/>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375135" y="4168732"/>
            <a:ext cx="5741761" cy="207429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60424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67E9-AB5D-4034-DFE9-D0745CFB7B4B}"/>
              </a:ext>
            </a:extLst>
          </p:cNvPr>
          <p:cNvSpPr>
            <a:spLocks noGrp="1"/>
          </p:cNvSpPr>
          <p:nvPr>
            <p:ph type="title"/>
          </p:nvPr>
        </p:nvSpPr>
        <p:spPr/>
        <p:txBody>
          <a:bodyPr>
            <a:normAutofit/>
          </a:bodyPr>
          <a:lstStyle/>
          <a:p>
            <a:r>
              <a:rPr lang="en-US" sz="4200" b="1" i="0" u="none" strike="noStrike" baseline="0">
                <a:solidFill>
                  <a:srgbClr val="4F82BE"/>
                </a:solidFill>
                <a:latin typeface="LiberationSerif-Bold"/>
              </a:rPr>
              <a:t>All branches are short branches (jumps)</a:t>
            </a:r>
            <a:endParaRPr lang="en-IN" sz="4200"/>
          </a:p>
        </p:txBody>
      </p:sp>
      <p:sp>
        <p:nvSpPr>
          <p:cNvPr id="3" name="Content Placeholder 2">
            <a:extLst>
              <a:ext uri="{FF2B5EF4-FFF2-40B4-BE49-F238E27FC236}">
                <a16:creationId xmlns:a16="http://schemas.microsoft.com/office/drawing/2014/main" id="{8D244EAD-3B7A-BFCA-EA16-D752EC50BEDF}"/>
              </a:ext>
            </a:extLst>
          </p:cNvPr>
          <p:cNvSpPr>
            <a:spLocks noGrp="1"/>
          </p:cNvSpPr>
          <p:nvPr>
            <p:ph idx="1"/>
          </p:nvPr>
        </p:nvSpPr>
        <p:spPr/>
        <p:txBody>
          <a:bodyPr>
            <a:normAutofit/>
          </a:bodyPr>
          <a:lstStyle/>
          <a:p>
            <a:pPr algn="l"/>
            <a:r>
              <a:rPr lang="en-US" sz="2600" b="0" i="0" u="none" strike="noStrike" baseline="0">
                <a:latin typeface="LiberationSerif"/>
              </a:rPr>
              <a:t>It must be noted that all branch instructions (conditional and unconditional) are short jumps</a:t>
            </a:r>
          </a:p>
          <a:p>
            <a:pPr algn="l"/>
            <a:endParaRPr lang="en-US" sz="2600" b="0" i="0" u="none" strike="noStrike" baseline="0">
              <a:latin typeface="LiberationSerif"/>
            </a:endParaRPr>
          </a:p>
          <a:p>
            <a:pPr algn="l"/>
            <a:r>
              <a:rPr lang="en-US" sz="2600">
                <a:latin typeface="LiberationSerif"/>
              </a:rPr>
              <a:t>M</a:t>
            </a:r>
            <a:r>
              <a:rPr lang="en-US" sz="2600" b="0" i="0" u="none" strike="noStrike" baseline="0">
                <a:latin typeface="LiberationSerif"/>
              </a:rPr>
              <a:t>eaning the address of the target must be within 32M bytes of the program counter(PC). </a:t>
            </a:r>
          </a:p>
          <a:p>
            <a:pPr algn="l"/>
            <a:endParaRPr lang="en-US" sz="2600" b="0" i="0" u="none" strike="noStrike" baseline="0">
              <a:latin typeface="LiberationSerif"/>
            </a:endParaRPr>
          </a:p>
          <a:p>
            <a:pPr algn="l"/>
            <a:r>
              <a:rPr lang="en-US" sz="2600" b="0" i="0" u="none" strike="noStrike" baseline="0">
                <a:latin typeface="LiberationSerif"/>
              </a:rPr>
              <a:t>That means the short jumps cannot cover the entire address space of 4G bytes </a:t>
            </a:r>
            <a:r>
              <a:rPr lang="en-IN" sz="2600" b="0" i="0" u="none" strike="noStrike" baseline="0">
                <a:latin typeface="LiberationSerif"/>
              </a:rPr>
              <a:t>(0x00000000 to 0xFFFFFFFF).</a:t>
            </a:r>
            <a:endParaRPr lang="en-IN" sz="2600"/>
          </a:p>
        </p:txBody>
      </p:sp>
    </p:spTree>
    <p:extLst>
      <p:ext uri="{BB962C8B-B14F-4D97-AF65-F5344CB8AC3E}">
        <p14:creationId xmlns:p14="http://schemas.microsoft.com/office/powerpoint/2010/main" val="27155106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65B8D-0881-4398-04B1-054A7C3A10FB}"/>
              </a:ext>
            </a:extLst>
          </p:cNvPr>
          <p:cNvSpPr>
            <a:spLocks noGrp="1"/>
          </p:cNvSpPr>
          <p:nvPr>
            <p:ph type="title"/>
          </p:nvPr>
        </p:nvSpPr>
        <p:spPr/>
        <p:txBody>
          <a:bodyPr>
            <a:normAutofit/>
          </a:bodyPr>
          <a:lstStyle/>
          <a:p>
            <a:r>
              <a:rPr lang="en-US" sz="4200" b="1" i="0" u="none" strike="noStrike" baseline="0">
                <a:solidFill>
                  <a:srgbClr val="4F82BE"/>
                </a:solidFill>
                <a:latin typeface="LiberationSerif-Bold"/>
              </a:rPr>
              <a:t>Calculating the short branch address</a:t>
            </a:r>
            <a:endParaRPr lang="en-IN" sz="4200"/>
          </a:p>
        </p:txBody>
      </p:sp>
      <p:sp>
        <p:nvSpPr>
          <p:cNvPr id="3" name="Content Placeholder 2">
            <a:extLst>
              <a:ext uri="{FF2B5EF4-FFF2-40B4-BE49-F238E27FC236}">
                <a16:creationId xmlns:a16="http://schemas.microsoft.com/office/drawing/2014/main" id="{06E52F21-C842-1926-8F6C-109914F873E9}"/>
              </a:ext>
            </a:extLst>
          </p:cNvPr>
          <p:cNvSpPr>
            <a:spLocks noGrp="1"/>
          </p:cNvSpPr>
          <p:nvPr>
            <p:ph idx="1"/>
          </p:nvPr>
        </p:nvSpPr>
        <p:spPr/>
        <p:txBody>
          <a:bodyPr>
            <a:normAutofit/>
          </a:bodyPr>
          <a:lstStyle/>
          <a:p>
            <a:pPr algn="l"/>
            <a:r>
              <a:rPr lang="en-US" sz="2600" b="0" i="0" u="none" strike="noStrike" baseline="0">
                <a:latin typeface="LiberationSerif"/>
              </a:rPr>
              <a:t>All conditional branches such as BCC, BEQ, and BNE are short branches.</a:t>
            </a:r>
          </a:p>
          <a:p>
            <a:pPr marL="0" indent="0" algn="l">
              <a:buNone/>
            </a:pPr>
            <a:endParaRPr lang="en-US" sz="2600" b="0" i="0" u="none" strike="noStrike" baseline="0">
              <a:latin typeface="LiberationSerif"/>
            </a:endParaRPr>
          </a:p>
          <a:p>
            <a:pPr algn="l"/>
            <a:r>
              <a:rPr lang="en-US" sz="2600" b="0" i="0" u="none" strike="noStrike" baseline="0">
                <a:latin typeface="LiberationSerif"/>
              </a:rPr>
              <a:t> This is due to the fact that the ARM instructions are 32-bit and some of the 32-bit must be used for opcode</a:t>
            </a:r>
          </a:p>
          <a:p>
            <a:pPr marL="0" indent="0" algn="l">
              <a:buNone/>
            </a:pPr>
            <a:endParaRPr lang="en-US" sz="2600" b="0" i="0" u="none" strike="noStrike" baseline="0">
              <a:latin typeface="LiberationSerif"/>
            </a:endParaRPr>
          </a:p>
          <a:p>
            <a:pPr algn="l"/>
            <a:r>
              <a:rPr lang="en-US" sz="2600">
                <a:latin typeface="LiberationSerif"/>
              </a:rPr>
              <a:t>T</a:t>
            </a:r>
            <a:r>
              <a:rPr lang="en-US" sz="2600" b="0" i="0" u="none" strike="noStrike" baseline="0">
                <a:latin typeface="LiberationSerif"/>
              </a:rPr>
              <a:t>herefore it cannot cover the entire 4G bytes address space of ARM. </a:t>
            </a:r>
          </a:p>
          <a:p>
            <a:pPr marL="0" indent="0" algn="l">
              <a:buNone/>
            </a:pPr>
            <a:endParaRPr lang="en-US" sz="2600" b="0" i="0" u="none" strike="noStrike" baseline="0">
              <a:latin typeface="LiberationSerif"/>
            </a:endParaRPr>
          </a:p>
          <a:p>
            <a:pPr algn="l"/>
            <a:r>
              <a:rPr lang="en-US" sz="2600" b="0" i="0" u="none" strike="noStrike" baseline="0">
                <a:latin typeface="LiberationSerif"/>
              </a:rPr>
              <a:t>In the branch instruction the opcode is 8 bits and the relative address is 24 bits. </a:t>
            </a:r>
          </a:p>
        </p:txBody>
      </p:sp>
    </p:spTree>
    <p:extLst>
      <p:ext uri="{BB962C8B-B14F-4D97-AF65-F5344CB8AC3E}">
        <p14:creationId xmlns:p14="http://schemas.microsoft.com/office/powerpoint/2010/main" val="2002582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41FA7D5A26D89438AA5F459E633CC01" ma:contentTypeVersion="4" ma:contentTypeDescription="Create a new document." ma:contentTypeScope="" ma:versionID="f085cfd884dafd7e0d7541147eadc58c">
  <xsd:schema xmlns:xsd="http://www.w3.org/2001/XMLSchema" xmlns:xs="http://www.w3.org/2001/XMLSchema" xmlns:p="http://schemas.microsoft.com/office/2006/metadata/properties" xmlns:ns2="7153a3e7-08aa-4b79-8a55-b6c645fee4fd" targetNamespace="http://schemas.microsoft.com/office/2006/metadata/properties" ma:root="true" ma:fieldsID="bd4b7ca74eccd07c46f8c4ea0f97cfce" ns2:_="">
    <xsd:import namespace="7153a3e7-08aa-4b79-8a55-b6c645fee4f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53a3e7-08aa-4b79-8a55-b6c645fee4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88CF3F7-0EAD-4BDE-8B93-71DCC88571C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61A2B44-988E-4222-96FE-471F5A0A2A13}">
  <ds:schemaRefs>
    <ds:schemaRef ds:uri="http://schemas.microsoft.com/sharepoint/v3/contenttype/forms"/>
  </ds:schemaRefs>
</ds:datastoreItem>
</file>

<file path=customXml/itemProps3.xml><?xml version="1.0" encoding="utf-8"?>
<ds:datastoreItem xmlns:ds="http://schemas.openxmlformats.org/officeDocument/2006/customXml" ds:itemID="{9735B573-8D30-4F2A-8AB4-2A035162798B}">
  <ds:schemaRefs>
    <ds:schemaRef ds:uri="7153a3e7-08aa-4b79-8a55-b6c645fee4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TotalTime>
  <Words>5091</Words>
  <Application>Microsoft Office PowerPoint</Application>
  <PresentationFormat>Widescreen</PresentationFormat>
  <Paragraphs>357</Paragraphs>
  <Slides>127</Slides>
  <Notes>14</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127</vt:i4>
      </vt:variant>
    </vt:vector>
  </HeadingPairs>
  <TitlesOfParts>
    <vt:vector size="136" baseType="lpstr">
      <vt:lpstr>-apple-system</vt:lpstr>
      <vt:lpstr>Arial</vt:lpstr>
      <vt:lpstr>Calibri</vt:lpstr>
      <vt:lpstr>Calibri Light</vt:lpstr>
      <vt:lpstr>LiberationSerif</vt:lpstr>
      <vt:lpstr>LiberationSerif-Bold</vt:lpstr>
      <vt:lpstr>Times New Roman</vt:lpstr>
      <vt:lpstr>Wingdings</vt:lpstr>
      <vt:lpstr>Office Theme</vt:lpstr>
      <vt:lpstr>Module 2</vt:lpstr>
      <vt:lpstr>PowerPoint Presentation</vt:lpstr>
      <vt:lpstr>Arithmetic Instruction</vt:lpstr>
      <vt:lpstr>Affecting Flag in ARM Instruction</vt:lpstr>
      <vt:lpstr>PowerPoint Presentation</vt:lpstr>
      <vt:lpstr>PowerPoint Presentation</vt:lpstr>
      <vt:lpstr>Addition of unsigned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Subtraction of unsigned numbers</vt:lpstr>
      <vt:lpstr>PowerPoint Presentation</vt:lpstr>
      <vt:lpstr>PowerPoint Presentation</vt:lpstr>
      <vt:lpstr>Assignment</vt:lpstr>
      <vt:lpstr>SBC (subtract with borrow)</vt:lpstr>
      <vt:lpstr>PowerPoint Presentation</vt:lpstr>
      <vt:lpstr>PowerPoint Presentation</vt:lpstr>
      <vt:lpstr>RSB (reverse subtract)</vt:lpstr>
      <vt:lpstr>PowerPoint Presentation</vt:lpstr>
      <vt:lpstr>RSC (reverse subtract with carry)</vt:lpstr>
      <vt:lpstr>PowerPoint Presentation</vt:lpstr>
      <vt:lpstr>Multiplication and division of unsigned numbers</vt:lpstr>
      <vt:lpstr>Multiplication of unsigned numbers in ARM</vt:lpstr>
      <vt:lpstr>PowerPoint Presentation</vt:lpstr>
      <vt:lpstr>MUL (multiply)</vt:lpstr>
      <vt:lpstr>PowerPoint Presentation</vt:lpstr>
      <vt:lpstr>PowerPoint Presentation</vt:lpstr>
      <vt:lpstr>PowerPoint Presentation</vt:lpstr>
      <vt:lpstr>PowerPoint Presentation</vt:lpstr>
      <vt:lpstr>PowerPoint Presentation</vt:lpstr>
      <vt:lpstr>Logic Instructions</vt:lpstr>
      <vt:lpstr>PowerPoint Presentation</vt:lpstr>
      <vt:lpstr>AND </vt:lpstr>
      <vt:lpstr>PowerPoint Presentation</vt:lpstr>
      <vt:lpstr>ORR</vt:lpstr>
      <vt:lpstr>PowerPoint Presentation</vt:lpstr>
      <vt:lpstr>EOR</vt:lpstr>
      <vt:lpstr>PowerPoint Presentation</vt:lpstr>
      <vt:lpstr>PowerPoint Presentation</vt:lpstr>
      <vt:lpstr>BIC (bit clear) </vt:lpstr>
      <vt:lpstr>MVN (move negative)</vt:lpstr>
      <vt:lpstr>Shift and Rotate Instructions in ARM Cortex</vt:lpstr>
      <vt:lpstr>Barrel Shifter</vt:lpstr>
      <vt:lpstr>PowerPoint Presentation</vt:lpstr>
      <vt:lpstr>Logical Shift Right (LSR)</vt:lpstr>
      <vt:lpstr>Assignment</vt:lpstr>
      <vt:lpstr>Logical Shift Left (LSL)</vt:lpstr>
      <vt:lpstr>Assignment</vt:lpstr>
      <vt:lpstr>PowerPoint Presentation</vt:lpstr>
      <vt:lpstr>Arithmetic shift - ASR (arithmetic shift right) </vt:lpstr>
      <vt:lpstr>Rotating the bits of an operand right and left </vt:lpstr>
      <vt:lpstr>Rotate left </vt:lpstr>
      <vt:lpstr>PowerPoint Presentation</vt:lpstr>
      <vt:lpstr>RRX rotate right through carry</vt:lpstr>
      <vt:lpstr>PowerPoint Presentation</vt:lpstr>
      <vt:lpstr>PowerPoint Presentation</vt:lpstr>
      <vt:lpstr>Shifting Immediate Arguments </vt:lpstr>
      <vt:lpstr>PowerPoint Presentation</vt:lpstr>
      <vt:lpstr>PowerPoint Presentation</vt:lpstr>
      <vt:lpstr>PowerPoint Presentation</vt:lpstr>
      <vt:lpstr>PowerPoint Presentation</vt:lpstr>
      <vt:lpstr>PowerPoint Presentation</vt:lpstr>
      <vt:lpstr>BCD and ASCII Conversion </vt:lpstr>
      <vt:lpstr>PowerPoint Presentation</vt:lpstr>
      <vt:lpstr>ASCII numbers</vt:lpstr>
      <vt:lpstr>ASCII to unpacked BCD conversion</vt:lpstr>
      <vt:lpstr>PowerPoint Presentation</vt:lpstr>
      <vt:lpstr>Branch, Call, and Looping in ARM</vt:lpstr>
      <vt:lpstr>Using instruction BNE for looping</vt:lpstr>
      <vt:lpstr>PowerPoint Presentation</vt:lpstr>
      <vt:lpstr>Looping a trillion times with loop inside a loop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of unsigned number</vt:lpstr>
      <vt:lpstr>PowerPoint Presentation</vt:lpstr>
      <vt:lpstr>PowerPoint Presentation</vt:lpstr>
      <vt:lpstr>PowerPoint Presentation</vt:lpstr>
      <vt:lpstr>Division of unsigned  numbers in ARM</vt:lpstr>
      <vt:lpstr>TST (Test) </vt:lpstr>
      <vt:lpstr>PowerPoint Presentation</vt:lpstr>
      <vt:lpstr>Unconditional branch (jump) instruction</vt:lpstr>
      <vt:lpstr>All branches are short branches (jumps)</vt:lpstr>
      <vt:lpstr>Calculating the short branch address</vt:lpstr>
      <vt:lpstr>PowerPoint Presentation</vt:lpstr>
      <vt:lpstr>Calculating the short branch address</vt:lpstr>
      <vt:lpstr>Calculating the short branch address</vt:lpstr>
      <vt:lpstr>Calculating the short branch address</vt:lpstr>
      <vt:lpstr>PowerPoint Presentation</vt:lpstr>
      <vt:lpstr>Branching beyond 32M byte limit</vt:lpstr>
      <vt:lpstr>Branching beyond 32M byte limit</vt:lpstr>
      <vt:lpstr>PowerPoint Presentation</vt:lpstr>
      <vt:lpstr>Calling Subroutine with BL</vt:lpstr>
      <vt:lpstr>BL (Branch and Link) instruction and calling subroutine</vt:lpstr>
      <vt:lpstr>PowerPoint Presentation</vt:lpstr>
      <vt:lpstr>BL (Branch and Link) instruction and calling subroutine</vt:lpstr>
      <vt:lpstr>BL instruction and the role of linker register</vt:lpstr>
      <vt:lpstr>The linker register and returning from subroutine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Arithmetic and logic Instructions in ARM</dc:title>
  <dc:creator>Radhika Kamath [MAHE-MIT]</dc:creator>
  <cp:lastModifiedBy>VALLAMKONDA SRI SAI PRANAV - 123125372 - MITBLR</cp:lastModifiedBy>
  <cp:revision>1</cp:revision>
  <dcterms:created xsi:type="dcterms:W3CDTF">2022-02-22T05:56:47Z</dcterms:created>
  <dcterms:modified xsi:type="dcterms:W3CDTF">2025-05-07T23:00:23Z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0x010100341FA7D5A26D89438AA5F459E633CC01</vt:lpwstr>
  </property>
</Properties>
</file>